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32"/>
  </p:notesMasterIdLst>
  <p:sldIdLst>
    <p:sldId id="257" r:id="rId4"/>
    <p:sldId id="270" r:id="rId5"/>
    <p:sldId id="272" r:id="rId6"/>
    <p:sldId id="271" r:id="rId7"/>
    <p:sldId id="273" r:id="rId8"/>
    <p:sldId id="275" r:id="rId9"/>
    <p:sldId id="259" r:id="rId10"/>
    <p:sldId id="274" r:id="rId11"/>
    <p:sldId id="276" r:id="rId12"/>
    <p:sldId id="287" r:id="rId13"/>
    <p:sldId id="277" r:id="rId14"/>
    <p:sldId id="278" r:id="rId15"/>
    <p:sldId id="279" r:id="rId16"/>
    <p:sldId id="258" r:id="rId17"/>
    <p:sldId id="281" r:id="rId18"/>
    <p:sldId id="282" r:id="rId19"/>
    <p:sldId id="283" r:id="rId20"/>
    <p:sldId id="288" r:id="rId21"/>
    <p:sldId id="289" r:id="rId22"/>
    <p:sldId id="264" r:id="rId23"/>
    <p:sldId id="284" r:id="rId24"/>
    <p:sldId id="290" r:id="rId25"/>
    <p:sldId id="291" r:id="rId26"/>
    <p:sldId id="265" r:id="rId27"/>
    <p:sldId id="297" r:id="rId28"/>
    <p:sldId id="300" r:id="rId29"/>
    <p:sldId id="298" r:id="rId30"/>
    <p:sldId id="29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p:scale>
          <a:sx n="81" d="100"/>
          <a:sy n="81" d="100"/>
        </p:scale>
        <p:origin x="-1878" y="-7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D634B-CF24-4C6D-9D96-53E1394EE59E}" type="datetimeFigureOut">
              <a:rPr lang="en-US" smtClean="0"/>
              <a:pPr/>
              <a:t>11/29/2014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9E952-2FBC-4D82-8F36-3D5D5960FF0A}" type="slidenum">
              <a:rPr lang="en-US" smtClean="0"/>
              <a:pPr/>
              <a:t>‹N°›</a:t>
            </a:fld>
            <a:endParaRPr lang="en-US"/>
          </a:p>
        </p:txBody>
      </p:sp>
    </p:spTree>
    <p:extLst>
      <p:ext uri="{BB962C8B-B14F-4D97-AF65-F5344CB8AC3E}">
        <p14:creationId xmlns="" xmlns:p14="http://schemas.microsoft.com/office/powerpoint/2010/main" val="256813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extLst>
      <p:ext uri="{BB962C8B-B14F-4D97-AF65-F5344CB8AC3E}">
        <p14:creationId xmlns="" xmlns:p14="http://schemas.microsoft.com/office/powerpoint/2010/main" val="6530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10</a:t>
            </a:fld>
            <a:endParaRPr lang="en-US" sz="1200" b="0" i="0">
              <a:latin typeface="Calibri"/>
              <a:ea typeface="+mn-ea"/>
              <a:cs typeface="+mn-cs"/>
            </a:endParaRPr>
          </a:p>
        </p:txBody>
      </p:sp>
    </p:spTree>
    <p:extLst>
      <p:ext uri="{BB962C8B-B14F-4D97-AF65-F5344CB8AC3E}">
        <p14:creationId xmlns="" xmlns:p14="http://schemas.microsoft.com/office/powerpoint/2010/main" val="235580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11</a:t>
            </a:fld>
            <a:endParaRPr lang="en-US" sz="1200" b="0" i="0">
              <a:latin typeface="Calibri"/>
              <a:ea typeface="+mn-ea"/>
              <a:cs typeface="+mn-cs"/>
            </a:endParaRPr>
          </a:p>
        </p:txBody>
      </p:sp>
    </p:spTree>
    <p:extLst>
      <p:ext uri="{BB962C8B-B14F-4D97-AF65-F5344CB8AC3E}">
        <p14:creationId xmlns="" xmlns:p14="http://schemas.microsoft.com/office/powerpoint/2010/main" val="344983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12</a:t>
            </a:fld>
            <a:endParaRPr lang="en-US" sz="1200" b="0" i="0">
              <a:latin typeface="Calibri"/>
              <a:ea typeface="+mn-ea"/>
              <a:cs typeface="+mn-cs"/>
            </a:endParaRPr>
          </a:p>
        </p:txBody>
      </p:sp>
    </p:spTree>
    <p:extLst>
      <p:ext uri="{BB962C8B-B14F-4D97-AF65-F5344CB8AC3E}">
        <p14:creationId xmlns="" xmlns:p14="http://schemas.microsoft.com/office/powerpoint/2010/main" val="398231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13</a:t>
            </a:fld>
            <a:endParaRPr lang="en-US" sz="1200" b="0" i="0">
              <a:latin typeface="Calibri"/>
              <a:ea typeface="+mn-ea"/>
              <a:cs typeface="+mn-cs"/>
            </a:endParaRPr>
          </a:p>
        </p:txBody>
      </p:sp>
    </p:spTree>
    <p:extLst>
      <p:ext uri="{BB962C8B-B14F-4D97-AF65-F5344CB8AC3E}">
        <p14:creationId xmlns="" xmlns:p14="http://schemas.microsoft.com/office/powerpoint/2010/main" val="2345808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14</a:t>
            </a:fld>
            <a:endParaRPr lang="en-US" sz="1200" b="0" i="0">
              <a:latin typeface="Calibri"/>
              <a:ea typeface="+mn-ea"/>
              <a:cs typeface="+mn-cs"/>
            </a:endParaRPr>
          </a:p>
        </p:txBody>
      </p:sp>
    </p:spTree>
    <p:extLst>
      <p:ext uri="{BB962C8B-B14F-4D97-AF65-F5344CB8AC3E}">
        <p14:creationId xmlns="" xmlns:p14="http://schemas.microsoft.com/office/powerpoint/2010/main" val="9471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15</a:t>
            </a:fld>
            <a:endParaRPr lang="en-US" sz="1200" b="0" i="0">
              <a:latin typeface="Calibri"/>
              <a:ea typeface="+mn-ea"/>
              <a:cs typeface="+mn-cs"/>
            </a:endParaRPr>
          </a:p>
        </p:txBody>
      </p:sp>
    </p:spTree>
    <p:extLst>
      <p:ext uri="{BB962C8B-B14F-4D97-AF65-F5344CB8AC3E}">
        <p14:creationId xmlns="" xmlns:p14="http://schemas.microsoft.com/office/powerpoint/2010/main" val="391154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16</a:t>
            </a:fld>
            <a:endParaRPr lang="en-US" sz="1200" b="0" i="0">
              <a:latin typeface="Calibri"/>
              <a:ea typeface="+mn-ea"/>
              <a:cs typeface="+mn-cs"/>
            </a:endParaRPr>
          </a:p>
        </p:txBody>
      </p:sp>
    </p:spTree>
    <p:extLst>
      <p:ext uri="{BB962C8B-B14F-4D97-AF65-F5344CB8AC3E}">
        <p14:creationId xmlns="" xmlns:p14="http://schemas.microsoft.com/office/powerpoint/2010/main" val="2421881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17</a:t>
            </a:fld>
            <a:endParaRPr lang="en-US" sz="1200" b="0" i="0">
              <a:latin typeface="Calibri"/>
              <a:ea typeface="+mn-ea"/>
              <a:cs typeface="+mn-cs"/>
            </a:endParaRPr>
          </a:p>
        </p:txBody>
      </p:sp>
    </p:spTree>
    <p:extLst>
      <p:ext uri="{BB962C8B-B14F-4D97-AF65-F5344CB8AC3E}">
        <p14:creationId xmlns="" xmlns:p14="http://schemas.microsoft.com/office/powerpoint/2010/main" val="3096349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18</a:t>
            </a:fld>
            <a:endParaRPr lang="en-US" sz="1200" b="0" i="0">
              <a:latin typeface="Calibri"/>
              <a:ea typeface="+mn-ea"/>
              <a:cs typeface="+mn-cs"/>
            </a:endParaRPr>
          </a:p>
        </p:txBody>
      </p:sp>
    </p:spTree>
    <p:extLst>
      <p:ext uri="{BB962C8B-B14F-4D97-AF65-F5344CB8AC3E}">
        <p14:creationId xmlns="" xmlns:p14="http://schemas.microsoft.com/office/powerpoint/2010/main" val="2565434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19</a:t>
            </a:fld>
            <a:endParaRPr lang="en-US" sz="1200" b="0" i="0">
              <a:latin typeface="Calibri"/>
              <a:ea typeface="+mn-ea"/>
              <a:cs typeface="+mn-cs"/>
            </a:endParaRPr>
          </a:p>
        </p:txBody>
      </p:sp>
    </p:spTree>
    <p:extLst>
      <p:ext uri="{BB962C8B-B14F-4D97-AF65-F5344CB8AC3E}">
        <p14:creationId xmlns="" xmlns:p14="http://schemas.microsoft.com/office/powerpoint/2010/main" val="271209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a:t>
            </a:fld>
            <a:endParaRPr lang="en-US" sz="1200" b="0" i="0">
              <a:latin typeface="Calibri"/>
              <a:ea typeface="+mn-ea"/>
              <a:cs typeface="+mn-cs"/>
            </a:endParaRPr>
          </a:p>
        </p:txBody>
      </p:sp>
    </p:spTree>
    <p:extLst>
      <p:ext uri="{BB962C8B-B14F-4D97-AF65-F5344CB8AC3E}">
        <p14:creationId xmlns="" xmlns:p14="http://schemas.microsoft.com/office/powerpoint/2010/main" val="104865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20</a:t>
            </a:fld>
            <a:endParaRPr lang="en-US" sz="1200" b="0" i="0">
              <a:latin typeface="Calibri"/>
              <a:ea typeface="+mn-ea"/>
              <a:cs typeface="+mn-cs"/>
            </a:endParaRPr>
          </a:p>
        </p:txBody>
      </p:sp>
    </p:spTree>
    <p:extLst>
      <p:ext uri="{BB962C8B-B14F-4D97-AF65-F5344CB8AC3E}">
        <p14:creationId xmlns="" xmlns:p14="http://schemas.microsoft.com/office/powerpoint/2010/main" val="66828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21</a:t>
            </a:fld>
            <a:endParaRPr lang="en-US" sz="1200" b="0" i="0">
              <a:latin typeface="Calibri"/>
              <a:ea typeface="+mn-ea"/>
              <a:cs typeface="+mn-cs"/>
            </a:endParaRPr>
          </a:p>
        </p:txBody>
      </p:sp>
    </p:spTree>
    <p:extLst>
      <p:ext uri="{BB962C8B-B14F-4D97-AF65-F5344CB8AC3E}">
        <p14:creationId xmlns="" xmlns:p14="http://schemas.microsoft.com/office/powerpoint/2010/main" val="386368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22</a:t>
            </a:fld>
            <a:endParaRPr lang="en-US" sz="1200" b="0" i="0">
              <a:latin typeface="Calibri"/>
              <a:ea typeface="+mn-ea"/>
              <a:cs typeface="+mn-cs"/>
            </a:endParaRPr>
          </a:p>
        </p:txBody>
      </p:sp>
    </p:spTree>
    <p:extLst>
      <p:ext uri="{BB962C8B-B14F-4D97-AF65-F5344CB8AC3E}">
        <p14:creationId xmlns="" xmlns:p14="http://schemas.microsoft.com/office/powerpoint/2010/main" val="232881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23</a:t>
            </a:fld>
            <a:endParaRPr lang="en-US" sz="1200" b="0" i="0">
              <a:latin typeface="Calibri"/>
              <a:ea typeface="+mn-ea"/>
              <a:cs typeface="+mn-cs"/>
            </a:endParaRPr>
          </a:p>
        </p:txBody>
      </p:sp>
    </p:spTree>
    <p:extLst>
      <p:ext uri="{BB962C8B-B14F-4D97-AF65-F5344CB8AC3E}">
        <p14:creationId xmlns="" xmlns:p14="http://schemas.microsoft.com/office/powerpoint/2010/main" val="192144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24</a:t>
            </a:fld>
            <a:endParaRPr lang="en-US" sz="1200" b="0" i="0">
              <a:latin typeface="Calibri"/>
              <a:ea typeface="+mn-ea"/>
              <a:cs typeface="+mn-cs"/>
            </a:endParaRPr>
          </a:p>
        </p:txBody>
      </p:sp>
    </p:spTree>
    <p:extLst>
      <p:ext uri="{BB962C8B-B14F-4D97-AF65-F5344CB8AC3E}">
        <p14:creationId xmlns="" xmlns:p14="http://schemas.microsoft.com/office/powerpoint/2010/main" val="2646421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25</a:t>
            </a:fld>
            <a:endParaRPr lang="en-US" sz="1200" b="0" i="0">
              <a:latin typeface="Calibri"/>
              <a:ea typeface="+mn-ea"/>
              <a:cs typeface="+mn-cs"/>
            </a:endParaRPr>
          </a:p>
        </p:txBody>
      </p:sp>
    </p:spTree>
    <p:extLst>
      <p:ext uri="{BB962C8B-B14F-4D97-AF65-F5344CB8AC3E}">
        <p14:creationId xmlns="" xmlns:p14="http://schemas.microsoft.com/office/powerpoint/2010/main" val="2224828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26</a:t>
            </a:fld>
            <a:endParaRPr lang="en-US" sz="1200" b="0" i="0">
              <a:latin typeface="Calibri"/>
              <a:ea typeface="+mn-ea"/>
              <a:cs typeface="+mn-cs"/>
            </a:endParaRPr>
          </a:p>
        </p:txBody>
      </p:sp>
    </p:spTree>
    <p:extLst>
      <p:ext uri="{BB962C8B-B14F-4D97-AF65-F5344CB8AC3E}">
        <p14:creationId xmlns="" xmlns:p14="http://schemas.microsoft.com/office/powerpoint/2010/main" val="922300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27</a:t>
            </a:fld>
            <a:endParaRPr lang="en-US" sz="1200" b="0" i="0">
              <a:latin typeface="Calibri"/>
              <a:ea typeface="+mn-ea"/>
              <a:cs typeface="+mn-cs"/>
            </a:endParaRPr>
          </a:p>
        </p:txBody>
      </p:sp>
    </p:spTree>
    <p:extLst>
      <p:ext uri="{BB962C8B-B14F-4D97-AF65-F5344CB8AC3E}">
        <p14:creationId xmlns="" xmlns:p14="http://schemas.microsoft.com/office/powerpoint/2010/main" val="329973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28</a:t>
            </a:fld>
            <a:endParaRPr lang="en-US" sz="1200" b="0" i="0">
              <a:latin typeface="Calibri"/>
              <a:ea typeface="+mn-ea"/>
              <a:cs typeface="+mn-cs"/>
            </a:endParaRPr>
          </a:p>
        </p:txBody>
      </p:sp>
    </p:spTree>
    <p:extLst>
      <p:ext uri="{BB962C8B-B14F-4D97-AF65-F5344CB8AC3E}">
        <p14:creationId xmlns="" xmlns:p14="http://schemas.microsoft.com/office/powerpoint/2010/main" val="35318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3</a:t>
            </a:fld>
            <a:endParaRPr lang="en-US" sz="1200" b="0" i="0">
              <a:latin typeface="Calibri"/>
              <a:ea typeface="+mn-ea"/>
              <a:cs typeface="+mn-cs"/>
            </a:endParaRPr>
          </a:p>
        </p:txBody>
      </p:sp>
    </p:spTree>
    <p:extLst>
      <p:ext uri="{BB962C8B-B14F-4D97-AF65-F5344CB8AC3E}">
        <p14:creationId xmlns="" xmlns:p14="http://schemas.microsoft.com/office/powerpoint/2010/main" val="363744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4</a:t>
            </a:fld>
            <a:endParaRPr lang="en-US" sz="1200" b="0" i="0">
              <a:latin typeface="Calibri"/>
              <a:ea typeface="+mn-ea"/>
              <a:cs typeface="+mn-cs"/>
            </a:endParaRPr>
          </a:p>
        </p:txBody>
      </p:sp>
    </p:spTree>
    <p:extLst>
      <p:ext uri="{BB962C8B-B14F-4D97-AF65-F5344CB8AC3E}">
        <p14:creationId xmlns="" xmlns:p14="http://schemas.microsoft.com/office/powerpoint/2010/main" val="183808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5</a:t>
            </a:fld>
            <a:endParaRPr lang="en-US" sz="1200" b="0" i="0">
              <a:latin typeface="Calibri"/>
              <a:ea typeface="+mn-ea"/>
              <a:cs typeface="+mn-cs"/>
            </a:endParaRPr>
          </a:p>
        </p:txBody>
      </p:sp>
    </p:spTree>
    <p:extLst>
      <p:ext uri="{BB962C8B-B14F-4D97-AF65-F5344CB8AC3E}">
        <p14:creationId xmlns="" xmlns:p14="http://schemas.microsoft.com/office/powerpoint/2010/main" val="80471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6</a:t>
            </a:fld>
            <a:endParaRPr lang="en-US" sz="1200" b="0" i="0">
              <a:latin typeface="Calibri"/>
              <a:ea typeface="+mn-ea"/>
              <a:cs typeface="+mn-cs"/>
            </a:endParaRPr>
          </a:p>
        </p:txBody>
      </p:sp>
    </p:spTree>
    <p:extLst>
      <p:ext uri="{BB962C8B-B14F-4D97-AF65-F5344CB8AC3E}">
        <p14:creationId xmlns="" xmlns:p14="http://schemas.microsoft.com/office/powerpoint/2010/main" val="182808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7</a:t>
            </a:fld>
            <a:endParaRPr lang="en-US" sz="1200" b="0" i="0">
              <a:latin typeface="Calibri"/>
              <a:ea typeface="+mn-ea"/>
              <a:cs typeface="+mn-cs"/>
            </a:endParaRPr>
          </a:p>
        </p:txBody>
      </p:sp>
    </p:spTree>
    <p:extLst>
      <p:ext uri="{BB962C8B-B14F-4D97-AF65-F5344CB8AC3E}">
        <p14:creationId xmlns="" xmlns:p14="http://schemas.microsoft.com/office/powerpoint/2010/main" val="372038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8</a:t>
            </a:fld>
            <a:endParaRPr lang="en-US" sz="1200" b="0" i="0">
              <a:latin typeface="Calibri"/>
              <a:ea typeface="+mn-ea"/>
              <a:cs typeface="+mn-cs"/>
            </a:endParaRPr>
          </a:p>
        </p:txBody>
      </p:sp>
    </p:spTree>
    <p:extLst>
      <p:ext uri="{BB962C8B-B14F-4D97-AF65-F5344CB8AC3E}">
        <p14:creationId xmlns="" xmlns:p14="http://schemas.microsoft.com/office/powerpoint/2010/main" val="416577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11/29/2014 2:36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9</a:t>
            </a:fld>
            <a:endParaRPr lang="en-US" sz="1200" b="0" i="0">
              <a:latin typeface="Calibri"/>
              <a:ea typeface="+mn-ea"/>
              <a:cs typeface="+mn-cs"/>
            </a:endParaRPr>
          </a:p>
        </p:txBody>
      </p:sp>
    </p:spTree>
    <p:extLst>
      <p:ext uri="{BB962C8B-B14F-4D97-AF65-F5344CB8AC3E}">
        <p14:creationId xmlns="" xmlns:p14="http://schemas.microsoft.com/office/powerpoint/2010/main" val="2303017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fr-FR" smtClean="0"/>
              <a:t>Modifiez le style du titre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
        <p:nvSpPr>
          <p:cNvPr id="4" name="ZoneTexte 3"/>
          <p:cNvSpPr txBox="1"/>
          <p:nvPr userDrawn="1"/>
        </p:nvSpPr>
        <p:spPr>
          <a:xfrm>
            <a:off x="8100392" y="6525344"/>
            <a:ext cx="504056" cy="276999"/>
          </a:xfrm>
          <a:prstGeom prst="rect">
            <a:avLst/>
          </a:prstGeom>
          <a:noFill/>
        </p:spPr>
        <p:txBody>
          <a:bodyPr wrap="square" rtlCol="0">
            <a:spAutoFit/>
          </a:bodyPr>
          <a:lstStyle/>
          <a:p>
            <a:fld id="{B660F3BC-31AA-446D-850A-8C329B770F8E}" type="slidenum">
              <a:rPr lang="fr-FR" sz="1200" smtClean="0">
                <a:solidFill>
                  <a:schemeClr val="bg1"/>
                </a:solidFill>
              </a:rPr>
              <a:pPr/>
              <a:t>‹N°›</a:t>
            </a:fld>
            <a:endParaRPr lang="fr-FR" sz="1200" dirty="0">
              <a:solidFill>
                <a:schemeClr val="bg1"/>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fr-FR" smtClean="0"/>
              <a:t>Modifiez les styles du texte du masque</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
        <p:nvSpPr>
          <p:cNvPr id="5" name="ZoneTexte 4"/>
          <p:cNvSpPr txBox="1"/>
          <p:nvPr userDrawn="1"/>
        </p:nvSpPr>
        <p:spPr>
          <a:xfrm>
            <a:off x="8100392" y="6525344"/>
            <a:ext cx="504056" cy="276999"/>
          </a:xfrm>
          <a:prstGeom prst="rect">
            <a:avLst/>
          </a:prstGeom>
          <a:noFill/>
        </p:spPr>
        <p:txBody>
          <a:bodyPr wrap="square" rtlCol="0">
            <a:spAutoFit/>
          </a:bodyPr>
          <a:lstStyle/>
          <a:p>
            <a:fld id="{B660F3BC-31AA-446D-850A-8C329B770F8E}" type="slidenum">
              <a:rPr lang="fr-FR" sz="1200" smtClean="0">
                <a:solidFill>
                  <a:schemeClr val="bg1"/>
                </a:solidFill>
              </a:rPr>
              <a:pPr/>
              <a:t>‹N°›</a:t>
            </a:fld>
            <a:endParaRPr lang="fr-FR" sz="1200" dirty="0">
              <a:solidFill>
                <a:schemeClr val="bg1"/>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ZoneTexte 7"/>
          <p:cNvSpPr txBox="1"/>
          <p:nvPr userDrawn="1"/>
        </p:nvSpPr>
        <p:spPr>
          <a:xfrm>
            <a:off x="8100392" y="6525344"/>
            <a:ext cx="504056" cy="276999"/>
          </a:xfrm>
          <a:prstGeom prst="rect">
            <a:avLst/>
          </a:prstGeom>
          <a:noFill/>
        </p:spPr>
        <p:txBody>
          <a:bodyPr wrap="square" rtlCol="0">
            <a:spAutoFit/>
          </a:bodyPr>
          <a:lstStyle/>
          <a:p>
            <a:fld id="{B660F3BC-31AA-446D-850A-8C329B770F8E}" type="slidenum">
              <a:rPr lang="fr-FR" sz="1200" smtClean="0">
                <a:solidFill>
                  <a:schemeClr val="bg1"/>
                </a:solidFill>
              </a:rPr>
              <a:pPr/>
              <a:t>‹N°›</a:t>
            </a:fld>
            <a:endParaRPr lang="fr-FR" sz="1200" dirty="0">
              <a:solidFill>
                <a:schemeClr val="bg1"/>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ZoneTexte 3"/>
          <p:cNvSpPr txBox="1"/>
          <p:nvPr userDrawn="1"/>
        </p:nvSpPr>
        <p:spPr>
          <a:xfrm>
            <a:off x="8100392" y="6525344"/>
            <a:ext cx="504056" cy="276999"/>
          </a:xfrm>
          <a:prstGeom prst="rect">
            <a:avLst/>
          </a:prstGeom>
          <a:noFill/>
        </p:spPr>
        <p:txBody>
          <a:bodyPr wrap="square" rtlCol="0">
            <a:spAutoFit/>
          </a:bodyPr>
          <a:lstStyle/>
          <a:p>
            <a:fld id="{B660F3BC-31AA-446D-850A-8C329B770F8E}" type="slidenum">
              <a:rPr lang="fr-FR" sz="1200" smtClean="0">
                <a:solidFill>
                  <a:schemeClr val="bg1"/>
                </a:solidFill>
              </a:rPr>
              <a:pPr/>
              <a:t>‹N°›</a:t>
            </a:fld>
            <a:endParaRPr lang="fr-FR" sz="1200" dirty="0">
              <a:solidFill>
                <a:schemeClr val="bg1"/>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fr-FR" smtClean="0"/>
              <a:t>Modifiez le style du titre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4" name="Picture 3" descr="slidebakbar2.png"/>
          <p:cNvPicPr>
            <a:picLocks noChangeAspect="1"/>
          </p:cNvPicPr>
          <p:nvPr userDrawn="1"/>
        </p:nvPicPr>
        <p:blipFill>
          <a:blip r:embed="rId14" cstate="print"/>
          <a:stretch>
            <a:fillRect/>
          </a:stretch>
        </p:blipFill>
        <p:spPr>
          <a:xfrm>
            <a:off x="0" y="6238776"/>
            <a:ext cx="9144000" cy="619224"/>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33497"/>
            <a:ext cx="7944619" cy="1523495"/>
          </a:xfrm>
        </p:spPr>
        <p:txBody>
          <a:bodyPr/>
          <a:lstStyle/>
          <a:p>
            <a:pPr defTabSz="914400">
              <a:spcBef>
                <a:spcPts val="0"/>
              </a:spcBef>
            </a:pPr>
            <a:r>
              <a:rPr lang="fr-FR" sz="5400" b="0" i="0" spc="-150" noProof="1" smtClean="0">
                <a:effectLst>
                  <a:outerShdw blurRad="50800" dist="38100" dir="2700000" algn="tl">
                    <a:prstClr val="black">
                      <a:alpha val="40000"/>
                    </a:prstClr>
                  </a:outerShdw>
                </a:effectLst>
                <a:latin typeface="Calibri"/>
                <a:ea typeface="+mn-ea"/>
                <a:cs typeface="Arial"/>
              </a:rPr>
              <a:t>Schéma Régional de </a:t>
            </a:r>
            <a:br>
              <a:rPr lang="fr-FR" sz="5400" b="0" i="0" spc="-150" noProof="1" smtClean="0">
                <a:effectLst>
                  <a:outerShdw blurRad="50800" dist="38100" dir="2700000" algn="tl">
                    <a:prstClr val="black">
                      <a:alpha val="40000"/>
                    </a:prstClr>
                  </a:outerShdw>
                </a:effectLst>
                <a:latin typeface="Calibri"/>
                <a:ea typeface="+mn-ea"/>
                <a:cs typeface="Arial"/>
              </a:rPr>
            </a:br>
            <a:r>
              <a:rPr lang="fr-FR" sz="5400" b="0" i="0" spc="-150" noProof="1" smtClean="0">
                <a:effectLst>
                  <a:outerShdw blurRad="50800" dist="38100" dir="2700000" algn="tl">
                    <a:prstClr val="black">
                      <a:alpha val="40000"/>
                    </a:prstClr>
                  </a:outerShdw>
                </a:effectLst>
                <a:latin typeface="Calibri"/>
                <a:ea typeface="+mn-ea"/>
                <a:cs typeface="Arial"/>
              </a:rPr>
              <a:t>Coopération Intercommunale</a:t>
            </a:r>
            <a:endParaRPr lang="fr-FR" sz="5400" b="0" i="0" spc="-150" noProof="1">
              <a:effectLst>
                <a:outerShdw blurRad="50800" dist="38100" dir="2700000" algn="tl">
                  <a:prstClr val="black">
                    <a:alpha val="40000"/>
                  </a:prstClr>
                </a:outerShdw>
              </a:effectLst>
              <a:latin typeface="Calibri"/>
              <a:ea typeface="+mn-ea"/>
              <a:cs typeface="Arial"/>
            </a:endParaRPr>
          </a:p>
        </p:txBody>
      </p:sp>
      <p:sp>
        <p:nvSpPr>
          <p:cNvPr id="3" name="Subtitle 2"/>
          <p:cNvSpPr>
            <a:spLocks noGrp="1"/>
          </p:cNvSpPr>
          <p:nvPr>
            <p:ph type="subTitle" idx="1"/>
          </p:nvPr>
        </p:nvSpPr>
        <p:spPr>
          <a:xfrm>
            <a:off x="539553" y="3933056"/>
            <a:ext cx="7872610" cy="1446212"/>
          </a:xfrm>
        </p:spPr>
        <p:txBody>
          <a:bodyPr>
            <a:normAutofit/>
          </a:bodyPr>
          <a:lstStyle/>
          <a:p>
            <a:pPr marL="0" indent="0" algn="ctr">
              <a:lnSpc>
                <a:spcPct val="90000"/>
              </a:lnSpc>
              <a:spcBef>
                <a:spcPts val="0"/>
              </a:spcBef>
              <a:buNone/>
            </a:pPr>
            <a:r>
              <a:rPr lang="fr-FR" b="0" i="0" noProof="1" smtClean="0">
                <a:solidFill>
                  <a:srgbClr val="FFFFFF">
                    <a:tint val="75000"/>
                  </a:srgbClr>
                </a:solidFill>
              </a:rPr>
              <a:t>Rendu d’avis </a:t>
            </a:r>
          </a:p>
        </p:txBody>
      </p:sp>
      <p:pic>
        <p:nvPicPr>
          <p:cNvPr id="5" name="Image 4"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79512" y="1628800"/>
            <a:ext cx="8784976" cy="3672408"/>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endParaRPr lang="fr-FR" sz="3200" dirty="0" smtClean="0">
              <a:solidFill>
                <a:srgbClr val="FFFFFF"/>
              </a:solidFill>
              <a:effectLst>
                <a:outerShdw blurRad="38100" dist="38100" dir="2700000" algn="tl">
                  <a:srgbClr val="000000">
                    <a:alpha val="43137"/>
                  </a:srgbClr>
                </a:outerShdw>
              </a:effectLst>
            </a:endParaRPr>
          </a:p>
          <a:p>
            <a:endParaRPr lang="fr-FR" sz="4000" b="1" dirty="0" smtClean="0">
              <a:solidFill>
                <a:srgbClr val="FFFFFF"/>
              </a:solidFill>
              <a:effectLst>
                <a:outerShdw blurRad="38100" dist="38100" dir="2700000" algn="tl">
                  <a:srgbClr val="000000">
                    <a:alpha val="43137"/>
                  </a:srgbClr>
                </a:outerShdw>
              </a:effectLst>
            </a:endParaRPr>
          </a:p>
          <a:p>
            <a:endParaRPr lang="fr-FR" sz="4000" b="1" dirty="0">
              <a:solidFill>
                <a:srgbClr val="FFFFFF"/>
              </a:solidFill>
              <a:effectLst>
                <a:outerShdw blurRad="38100" dist="38100" dir="2700000" algn="tl">
                  <a:srgbClr val="000000">
                    <a:alpha val="43137"/>
                  </a:srgbClr>
                </a:outerShdw>
              </a:effectLst>
            </a:endParaRPr>
          </a:p>
          <a:p>
            <a:r>
              <a:rPr lang="fr-FR" sz="4000" b="1" dirty="0" smtClean="0">
                <a:solidFill>
                  <a:srgbClr val="FFFFFF"/>
                </a:solidFill>
                <a:effectLst>
                  <a:outerShdw blurRad="38100" dist="38100" dir="2700000" algn="tl">
                    <a:srgbClr val="000000">
                      <a:alpha val="43137"/>
                    </a:srgbClr>
                  </a:outerShdw>
                </a:effectLst>
              </a:rPr>
              <a:t>La </a:t>
            </a:r>
            <a:r>
              <a:rPr lang="fr-FR" sz="4000" b="1" dirty="0">
                <a:solidFill>
                  <a:srgbClr val="FFFFFF"/>
                </a:solidFill>
                <a:effectLst>
                  <a:outerShdw blurRad="38100" dist="38100" dir="2700000" algn="tl">
                    <a:srgbClr val="000000">
                      <a:alpha val="43137"/>
                    </a:srgbClr>
                  </a:outerShdw>
                </a:effectLst>
              </a:rPr>
              <a:t>proposition du préfet semble réaliste et sera l’opportunité pour tous de surmonter les divergences locales.</a:t>
            </a:r>
            <a:br>
              <a:rPr lang="fr-FR" sz="4000" b="1" dirty="0">
                <a:solidFill>
                  <a:srgbClr val="FFFFFF"/>
                </a:solidFill>
                <a:effectLst>
                  <a:outerShdw blurRad="38100" dist="38100" dir="2700000" algn="tl">
                    <a:srgbClr val="000000">
                      <a:alpha val="43137"/>
                    </a:srgbClr>
                  </a:outerShdw>
                </a:effectLst>
              </a:rPr>
            </a:br>
            <a:endParaRPr lang="fr-FR" sz="4000" noProof="1">
              <a:solidFill>
                <a:srgbClr val="FFFFFF"/>
              </a:solidFill>
              <a:effectLst>
                <a:outerShdw blurRad="38100" dist="38100" dir="2700000" algn="tl">
                  <a:srgbClr val="000000">
                    <a:alpha val="43137"/>
                  </a:srgbClr>
                </a:outerShdw>
              </a:effectLst>
            </a:endParaRPr>
          </a:p>
          <a:p>
            <a:r>
              <a:rPr lang="fr-FR" sz="4000" b="1" dirty="0">
                <a:solidFill>
                  <a:srgbClr val="FFFFFF"/>
                </a:solidFill>
                <a:effectLst>
                  <a:outerShdw blurRad="38100" dist="38100" dir="2700000" algn="tl">
                    <a:srgbClr val="000000">
                      <a:alpha val="43137"/>
                    </a:srgbClr>
                  </a:outerShdw>
                </a:effectLst>
              </a:rPr>
              <a:t/>
            </a:r>
            <a:br>
              <a:rPr lang="fr-FR" sz="4000" b="1" dirty="0">
                <a:solidFill>
                  <a:srgbClr val="FFFFFF"/>
                </a:solidFill>
                <a:effectLst>
                  <a:outerShdw blurRad="38100" dist="38100" dir="2700000" algn="tl">
                    <a:srgbClr val="000000">
                      <a:alpha val="43137"/>
                    </a:srgbClr>
                  </a:outerShdw>
                </a:effectLst>
              </a:rPr>
            </a:br>
            <a:endParaRPr lang="fr-FR" sz="4000" noProof="1">
              <a:solidFill>
                <a:srgbClr val="FFFFFF"/>
              </a:solidFill>
              <a:effectLst>
                <a:outerShdw blurRad="38100" dist="38100" dir="2700000" algn="tl">
                  <a:srgbClr val="000000">
                    <a:alpha val="43137"/>
                  </a:srgbClr>
                </a:outerShdw>
              </a:effectLst>
            </a:endParaRPr>
          </a:p>
        </p:txBody>
      </p:sp>
      <p:pic>
        <p:nvPicPr>
          <p:cNvPr id="11" name="Image 10"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5" name="Title 1"/>
          <p:cNvSpPr>
            <a:spLocks noGrp="1"/>
          </p:cNvSpPr>
          <p:nvPr>
            <p:ph type="title"/>
          </p:nvPr>
        </p:nvSpPr>
        <p:spPr>
          <a:xfrm>
            <a:off x="179512" y="897453"/>
            <a:ext cx="8496944"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Est Seine Aval » </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
        <p:nvSpPr>
          <p:cNvPr id="6" name="Title 1"/>
          <p:cNvSpPr txBox="1">
            <a:spLocks/>
          </p:cNvSpPr>
          <p:nvPr/>
        </p:nvSpPr>
        <p:spPr>
          <a:xfrm>
            <a:off x="467544" y="6225985"/>
            <a:ext cx="7944619"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600" b="1" noProof="1" smtClean="0">
                <a:effectLst>
                  <a:outerShdw blurRad="50800" dist="38100" dir="2700000" algn="tl">
                    <a:prstClr val="black">
                      <a:alpha val="40000"/>
                    </a:prstClr>
                  </a:outerShdw>
                </a:effectLst>
                <a:latin typeface="Calibri"/>
                <a:cs typeface="Arial"/>
              </a:rPr>
              <a:t>Est  Seine  Aval       </a:t>
            </a:r>
            <a:r>
              <a:rPr lang="fr-FR" sz="1600" noProof="1" smtClean="0">
                <a:effectLst>
                  <a:outerShdw blurRad="50800" dist="38100" dir="2700000" algn="tl">
                    <a:prstClr val="black">
                      <a:alpha val="40000"/>
                    </a:prstClr>
                  </a:outerShdw>
                </a:effectLst>
                <a:latin typeface="Calibri"/>
                <a:cs typeface="Arial"/>
              </a:rPr>
              <a:t>Notre  Avis</a:t>
            </a:r>
            <a:endParaRPr lang="fr-FR" sz="16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42299823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260027"/>
            <a:ext cx="8382000" cy="720079"/>
          </a:xfrm>
        </p:spPr>
        <p:txBody>
          <a:bodyPr>
            <a:normAutofit/>
          </a:bodyPr>
          <a:lstStyle/>
          <a:p>
            <a:pPr defTabSz="914400">
              <a:spcBef>
                <a:spcPts val="0"/>
              </a:spcBef>
            </a:pPr>
            <a:r>
              <a:rPr lang="fr-FR" sz="3600" dirty="0" smtClean="0">
                <a:effectLst>
                  <a:outerShdw blurRad="50800" dist="38100" dir="2700000" algn="tl">
                    <a:prstClr val="black">
                      <a:alpha val="40000"/>
                    </a:prstClr>
                  </a:outerShdw>
                </a:effectLst>
                <a:latin typeface="Calibri"/>
                <a:cs typeface="Arial"/>
              </a:rPr>
              <a:t>Sud Yvelines 800 </a:t>
            </a:r>
            <a:r>
              <a:rPr lang="fr-FR" sz="3600" dirty="0">
                <a:effectLst>
                  <a:outerShdw blurRad="50800" dist="38100" dir="2700000" algn="tl">
                    <a:prstClr val="black">
                      <a:alpha val="40000"/>
                    </a:prstClr>
                  </a:outerShdw>
                </a:effectLst>
                <a:latin typeface="Calibri"/>
                <a:cs typeface="Arial"/>
              </a:rPr>
              <a:t>000 </a:t>
            </a:r>
            <a:r>
              <a:rPr lang="fr-FR" sz="3600" dirty="0" smtClean="0">
                <a:effectLst>
                  <a:outerShdw blurRad="50800" dist="38100" dir="2700000" algn="tl">
                    <a:prstClr val="black">
                      <a:alpha val="40000"/>
                    </a:prstClr>
                  </a:outerShdw>
                </a:effectLst>
                <a:latin typeface="Calibri"/>
                <a:cs typeface="Arial"/>
              </a:rPr>
              <a:t>habitants</a:t>
            </a:r>
            <a:endParaRPr lang="fr-FR" sz="3600" b="0" i="0" spc="-150" noProof="1">
              <a:solidFill>
                <a:srgbClr val="FFFF99"/>
              </a:solidFill>
              <a:effectLst>
                <a:outerShdw blurRad="50800" dist="38100" dir="2700000" algn="tl">
                  <a:prstClr val="black">
                    <a:alpha val="40000"/>
                  </a:prstClr>
                </a:outerShdw>
              </a:effectLst>
              <a:latin typeface="Calibri"/>
              <a:cs typeface="Arial"/>
            </a:endParaRPr>
          </a:p>
        </p:txBody>
      </p:sp>
      <p:pic>
        <p:nvPicPr>
          <p:cNvPr id="11" name="Image 10"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pic>
        <p:nvPicPr>
          <p:cNvPr id="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1916832"/>
            <a:ext cx="6264696" cy="4089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969520">
            <a:off x="3048482" y="1680725"/>
            <a:ext cx="2523417" cy="2523417"/>
          </a:xfrm>
          <a:prstGeom prst="rect">
            <a:avLst/>
          </a:prstGeom>
        </p:spPr>
      </p:pic>
      <p:sp>
        <p:nvSpPr>
          <p:cNvPr id="9" name="Title 1"/>
          <p:cNvSpPr txBox="1">
            <a:spLocks/>
          </p:cNvSpPr>
          <p:nvPr/>
        </p:nvSpPr>
        <p:spPr>
          <a:xfrm>
            <a:off x="467544" y="6206066"/>
            <a:ext cx="7944619"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600" b="1" noProof="1" smtClean="0">
                <a:effectLst>
                  <a:outerShdw blurRad="50800" dist="38100" dir="2700000" algn="tl">
                    <a:prstClr val="black">
                      <a:alpha val="40000"/>
                    </a:prstClr>
                  </a:outerShdw>
                </a:effectLst>
                <a:latin typeface="Calibri"/>
                <a:cs typeface="Arial"/>
              </a:rPr>
              <a:t>Sud  Yvelines </a:t>
            </a:r>
            <a:r>
              <a:rPr lang="fr-FR" sz="1600" noProof="1" smtClean="0">
                <a:effectLst>
                  <a:outerShdw blurRad="50800" dist="38100" dir="2700000" algn="tl">
                    <a:prstClr val="black">
                      <a:alpha val="40000"/>
                    </a:prstClr>
                  </a:outerShdw>
                </a:effectLst>
                <a:latin typeface="Calibri"/>
                <a:cs typeface="Arial"/>
              </a:rPr>
              <a:t>  Notre  Avis</a:t>
            </a:r>
            <a:endParaRPr lang="fr-FR" sz="16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11574119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80728"/>
            <a:ext cx="8382000"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Sud Yvelines » serait </a:t>
            </a:r>
            <a:r>
              <a:rPr lang="fr-FR" sz="3200" dirty="0">
                <a:effectLst>
                  <a:outerShdw blurRad="50800" dist="38100" dir="2700000" algn="tl">
                    <a:prstClr val="black">
                      <a:alpha val="40000"/>
                    </a:prstClr>
                  </a:outerShdw>
                </a:effectLst>
                <a:latin typeface="Calibri"/>
                <a:cs typeface="Arial"/>
              </a:rPr>
              <a:t>composé de la fusion </a:t>
            </a:r>
            <a:r>
              <a:rPr lang="fr-FR" sz="3200" dirty="0" smtClean="0">
                <a:effectLst>
                  <a:outerShdw blurRad="50800" dist="38100" dir="2700000" algn="tl">
                    <a:prstClr val="black">
                      <a:alpha val="40000"/>
                    </a:prstClr>
                  </a:outerShdw>
                </a:effectLst>
                <a:latin typeface="Calibri"/>
                <a:cs typeface="Arial"/>
              </a:rPr>
              <a:t>de</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
        <p:nvSpPr>
          <p:cNvPr id="3" name="Text Placeholder 2"/>
          <p:cNvSpPr>
            <a:spLocks noGrp="1"/>
          </p:cNvSpPr>
          <p:nvPr>
            <p:ph type="body" sz="quarter" idx="10"/>
          </p:nvPr>
        </p:nvSpPr>
        <p:spPr>
          <a:xfrm>
            <a:off x="179512" y="1628800"/>
            <a:ext cx="1656184" cy="3672408"/>
          </a:xfrm>
          <a:ln>
            <a:solidFill>
              <a:schemeClr val="accent1"/>
            </a:solidFill>
          </a:ln>
        </p:spPr>
        <p:txBody>
          <a:bodyPr>
            <a:normAutofit/>
          </a:bodyPr>
          <a:lstStyle/>
          <a:p>
            <a:pPr marL="0" indent="0">
              <a:buNone/>
            </a:pPr>
            <a:endParaRPr lang="fr-FR" sz="1400" dirty="0">
              <a:ea typeface="Calibri"/>
              <a:cs typeface="Times New Roman"/>
            </a:endParaRPr>
          </a:p>
          <a:p>
            <a:pPr marL="0" indent="0">
              <a:buNone/>
            </a:pPr>
            <a:r>
              <a:rPr lang="fr-FR" sz="1400" dirty="0" smtClean="0">
                <a:ea typeface="Calibri"/>
                <a:cs typeface="Times New Roman"/>
              </a:rPr>
              <a:t> </a:t>
            </a:r>
            <a:r>
              <a:rPr lang="fr-FR" sz="1200" dirty="0" smtClean="0">
                <a:ea typeface="Calibri"/>
                <a:cs typeface="Times New Roman"/>
              </a:rPr>
              <a:t>CASQY, Communauté d’agglomération Saint </a:t>
            </a:r>
            <a:r>
              <a:rPr lang="fr-FR" sz="1200" dirty="0">
                <a:ea typeface="Calibri"/>
                <a:cs typeface="Times New Roman"/>
              </a:rPr>
              <a:t>Quentin en </a:t>
            </a:r>
            <a:r>
              <a:rPr lang="fr-FR" sz="1200" dirty="0" smtClean="0">
                <a:ea typeface="Calibri"/>
                <a:cs typeface="Times New Roman"/>
              </a:rPr>
              <a:t>Yvelines, 146896 </a:t>
            </a:r>
            <a:r>
              <a:rPr lang="fr-FR" sz="1200" dirty="0">
                <a:ea typeface="Calibri"/>
                <a:cs typeface="Times New Roman"/>
              </a:rPr>
              <a:t>Habitants. </a:t>
            </a:r>
          </a:p>
          <a:p>
            <a:pPr lvl="0"/>
            <a:r>
              <a:rPr lang="fr-FR" sz="1200" dirty="0" smtClean="0">
                <a:ea typeface="Calibri"/>
                <a:cs typeface="Times New Roman"/>
              </a:rPr>
              <a:t>Elancourt</a:t>
            </a:r>
          </a:p>
          <a:p>
            <a:pPr lvl="0"/>
            <a:r>
              <a:rPr lang="fr-FR" sz="1200" dirty="0" smtClean="0">
                <a:ea typeface="Calibri"/>
                <a:cs typeface="Times New Roman"/>
              </a:rPr>
              <a:t>Guyancourt</a:t>
            </a:r>
          </a:p>
          <a:p>
            <a:pPr lvl="0"/>
            <a:r>
              <a:rPr lang="fr-FR" sz="1200" dirty="0" smtClean="0">
                <a:ea typeface="Calibri"/>
                <a:cs typeface="Times New Roman"/>
              </a:rPr>
              <a:t>Magny-les-Hameaux</a:t>
            </a:r>
          </a:p>
          <a:p>
            <a:pPr lvl="0"/>
            <a:r>
              <a:rPr lang="fr-FR" sz="1200" dirty="0" smtClean="0">
                <a:ea typeface="Calibri"/>
                <a:cs typeface="Times New Roman"/>
              </a:rPr>
              <a:t>Montigny-le-Bretonneux</a:t>
            </a:r>
          </a:p>
          <a:p>
            <a:pPr lvl="0"/>
            <a:r>
              <a:rPr lang="fr-FR" sz="1200" dirty="0" smtClean="0">
                <a:ea typeface="Calibri"/>
                <a:cs typeface="Times New Roman"/>
              </a:rPr>
              <a:t>Trappes</a:t>
            </a:r>
          </a:p>
          <a:p>
            <a:pPr lvl="0"/>
            <a:r>
              <a:rPr lang="fr-FR" sz="1200" dirty="0" smtClean="0">
                <a:ea typeface="Calibri"/>
                <a:cs typeface="Times New Roman"/>
              </a:rPr>
              <a:t>La Verrières</a:t>
            </a:r>
          </a:p>
          <a:p>
            <a:pPr lvl="0"/>
            <a:r>
              <a:rPr lang="fr-FR" sz="1200" dirty="0" smtClean="0">
                <a:ea typeface="Calibri"/>
                <a:cs typeface="Times New Roman"/>
              </a:rPr>
              <a:t>Voisins-le-Bretonneux</a:t>
            </a:r>
            <a:r>
              <a:rPr lang="fr-FR" sz="1200" dirty="0">
                <a:ea typeface="Calibri"/>
                <a:cs typeface="Times New Roman"/>
              </a:rPr>
              <a:t>. </a:t>
            </a:r>
          </a:p>
          <a:p>
            <a:pPr lvl="0"/>
            <a:endParaRPr lang="fr-FR" sz="1200" dirty="0">
              <a:ea typeface="Calibri"/>
              <a:cs typeface="Times New Roman"/>
            </a:endParaRPr>
          </a:p>
        </p:txBody>
      </p:sp>
      <p:pic>
        <p:nvPicPr>
          <p:cNvPr id="5" name="Image 4"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6" name="Text Placeholder 2"/>
          <p:cNvSpPr txBox="1">
            <a:spLocks/>
          </p:cNvSpPr>
          <p:nvPr/>
        </p:nvSpPr>
        <p:spPr>
          <a:xfrm>
            <a:off x="1979712" y="1628800"/>
            <a:ext cx="1656000" cy="3672408"/>
          </a:xfrm>
          <a:prstGeom prst="rect">
            <a:avLst/>
          </a:prstGeom>
          <a:ln>
            <a:solidFill>
              <a:schemeClr val="accent1"/>
            </a:solidFill>
          </a:ln>
        </p:spPr>
        <p:txBody>
          <a:bodyPr vert="horz" lIns="0" tIns="0" rIns="0" bIns="0" rtlCol="0">
            <a:normAutofit fontScale="92500" lnSpcReduction="2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300" dirty="0" smtClean="0">
                <a:ea typeface="Calibri"/>
                <a:cs typeface="Times New Roman"/>
              </a:rPr>
              <a:t> </a:t>
            </a:r>
          </a:p>
          <a:p>
            <a:pPr marL="0" lvl="0" indent="0">
              <a:buNone/>
            </a:pPr>
            <a:r>
              <a:rPr lang="fr-FR" sz="1300" dirty="0">
                <a:ea typeface="Calibri"/>
                <a:cs typeface="Times New Roman"/>
              </a:rPr>
              <a:t> La VGP, Communauté d’agglomération Versailles Grand Parc 248172 Habitants.</a:t>
            </a:r>
          </a:p>
          <a:p>
            <a:r>
              <a:rPr lang="fr-FR" sz="1300" dirty="0">
                <a:ea typeface="Calibri"/>
                <a:cs typeface="Times New Roman"/>
              </a:rPr>
              <a:t>Bailly</a:t>
            </a:r>
          </a:p>
          <a:p>
            <a:r>
              <a:rPr lang="fr-FR" sz="1300" dirty="0">
                <a:ea typeface="Calibri"/>
                <a:cs typeface="Times New Roman"/>
              </a:rPr>
              <a:t>Bièvres</a:t>
            </a:r>
          </a:p>
          <a:p>
            <a:r>
              <a:rPr lang="fr-FR" sz="1300" dirty="0">
                <a:ea typeface="Calibri"/>
                <a:cs typeface="Times New Roman"/>
              </a:rPr>
              <a:t>Bois-d’Arcy</a:t>
            </a:r>
          </a:p>
          <a:p>
            <a:r>
              <a:rPr lang="fr-FR" sz="1300" dirty="0">
                <a:ea typeface="Calibri"/>
                <a:cs typeface="Times New Roman"/>
              </a:rPr>
              <a:t>Bougival</a:t>
            </a:r>
          </a:p>
          <a:p>
            <a:r>
              <a:rPr lang="fr-FR" sz="1300" dirty="0">
                <a:ea typeface="Calibri"/>
                <a:cs typeface="Times New Roman"/>
              </a:rPr>
              <a:t>Buc</a:t>
            </a:r>
          </a:p>
          <a:p>
            <a:r>
              <a:rPr lang="fr-FR" sz="1300" dirty="0">
                <a:ea typeface="Calibri"/>
                <a:cs typeface="Times New Roman"/>
              </a:rPr>
              <a:t>Châteaufort</a:t>
            </a:r>
          </a:p>
          <a:p>
            <a:r>
              <a:rPr lang="fr-FR" sz="1300" dirty="0">
                <a:ea typeface="Calibri"/>
                <a:cs typeface="Times New Roman"/>
              </a:rPr>
              <a:t>Fontenay-le-Fleury,</a:t>
            </a:r>
          </a:p>
          <a:p>
            <a:r>
              <a:rPr lang="fr-FR" sz="1300" dirty="0">
                <a:ea typeface="Calibri"/>
                <a:cs typeface="Times New Roman"/>
              </a:rPr>
              <a:t>Jouy-en-Josas</a:t>
            </a:r>
          </a:p>
          <a:p>
            <a:r>
              <a:rPr lang="fr-FR" sz="1300" dirty="0">
                <a:ea typeface="Calibri"/>
                <a:cs typeface="Times New Roman"/>
              </a:rPr>
              <a:t>La Celle-Saint-Cloud</a:t>
            </a:r>
          </a:p>
          <a:p>
            <a:r>
              <a:rPr lang="fr-FR" sz="1300" dirty="0">
                <a:ea typeface="Calibri"/>
                <a:cs typeface="Times New Roman"/>
              </a:rPr>
              <a:t>Le Chesnay</a:t>
            </a:r>
          </a:p>
          <a:p>
            <a:r>
              <a:rPr lang="fr-FR" sz="1300" dirty="0">
                <a:ea typeface="Calibri"/>
                <a:cs typeface="Times New Roman"/>
              </a:rPr>
              <a:t>Les loges-en-</a:t>
            </a:r>
            <a:r>
              <a:rPr lang="fr-FR" sz="1300" dirty="0" err="1">
                <a:ea typeface="Calibri"/>
                <a:cs typeface="Times New Roman"/>
              </a:rPr>
              <a:t>Josas</a:t>
            </a:r>
            <a:endParaRPr lang="fr-FR" sz="1300" dirty="0">
              <a:ea typeface="Calibri"/>
              <a:cs typeface="Times New Roman"/>
            </a:endParaRPr>
          </a:p>
          <a:p>
            <a:r>
              <a:rPr lang="fr-FR" sz="1300" dirty="0">
                <a:ea typeface="Calibri"/>
                <a:cs typeface="Times New Roman"/>
              </a:rPr>
              <a:t>Noisy-le-Roi</a:t>
            </a:r>
          </a:p>
          <a:p>
            <a:r>
              <a:rPr lang="fr-FR" sz="1300" dirty="0">
                <a:ea typeface="Calibri"/>
                <a:cs typeface="Times New Roman"/>
              </a:rPr>
              <a:t>Rennemoulin</a:t>
            </a:r>
          </a:p>
          <a:p>
            <a:r>
              <a:rPr lang="fr-FR" sz="1300" dirty="0">
                <a:ea typeface="Calibri"/>
                <a:cs typeface="Times New Roman"/>
              </a:rPr>
              <a:t>Rocquencourt</a:t>
            </a:r>
          </a:p>
          <a:p>
            <a:r>
              <a:rPr lang="fr-FR" sz="1300" dirty="0">
                <a:ea typeface="Calibri"/>
                <a:cs typeface="Times New Roman"/>
              </a:rPr>
              <a:t>Saint Cyr l’Ecole</a:t>
            </a:r>
          </a:p>
          <a:p>
            <a:r>
              <a:rPr lang="fr-FR" sz="1300" dirty="0">
                <a:ea typeface="Calibri"/>
                <a:cs typeface="Times New Roman"/>
              </a:rPr>
              <a:t>Toussus-le-Noble</a:t>
            </a:r>
          </a:p>
          <a:p>
            <a:r>
              <a:rPr lang="fr-FR" sz="1300" dirty="0">
                <a:ea typeface="Calibri"/>
                <a:cs typeface="Times New Roman"/>
              </a:rPr>
              <a:t>Versailles</a:t>
            </a:r>
          </a:p>
          <a:p>
            <a:r>
              <a:rPr lang="fr-FR" sz="1300" dirty="0">
                <a:ea typeface="Calibri"/>
                <a:cs typeface="Times New Roman"/>
              </a:rPr>
              <a:t>Viroflay</a:t>
            </a:r>
          </a:p>
          <a:p>
            <a:pPr marL="0" indent="0">
              <a:buNone/>
            </a:pPr>
            <a:endParaRPr lang="fr-FR" sz="1400" dirty="0" smtClean="0">
              <a:ea typeface="Calibri"/>
              <a:cs typeface="Times New Roman"/>
            </a:endParaRPr>
          </a:p>
          <a:p>
            <a:endParaRPr lang="fr-FR" sz="1200" dirty="0"/>
          </a:p>
        </p:txBody>
      </p:sp>
      <p:sp>
        <p:nvSpPr>
          <p:cNvPr id="7" name="Text Placeholder 2"/>
          <p:cNvSpPr txBox="1">
            <a:spLocks/>
          </p:cNvSpPr>
          <p:nvPr/>
        </p:nvSpPr>
        <p:spPr>
          <a:xfrm>
            <a:off x="3779912" y="1628800"/>
            <a:ext cx="1656000" cy="3672408"/>
          </a:xfrm>
          <a:prstGeom prst="rect">
            <a:avLst/>
          </a:prstGeom>
          <a:ln>
            <a:solidFill>
              <a:schemeClr val="accent1"/>
            </a:solidFill>
          </a:ln>
        </p:spPr>
        <p:txBody>
          <a:bodyPr vert="horz" lIns="0" tIns="0" rIns="0" bIns="0" rtlCol="0">
            <a:normAutofit fontScale="925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200" dirty="0" smtClean="0">
                <a:ea typeface="Calibri"/>
                <a:cs typeface="Times New Roman"/>
              </a:rPr>
              <a:t> </a:t>
            </a:r>
          </a:p>
          <a:p>
            <a:pPr marL="0" lvl="0" indent="0">
              <a:buNone/>
            </a:pPr>
            <a:r>
              <a:rPr lang="fr-FR" sz="1200" dirty="0" smtClean="0">
                <a:ea typeface="Calibri"/>
                <a:cs typeface="Times New Roman"/>
              </a:rPr>
              <a:t> </a:t>
            </a:r>
            <a:r>
              <a:rPr lang="fr-FR" sz="1200" dirty="0">
                <a:ea typeface="Calibri"/>
                <a:cs typeface="Times New Roman"/>
              </a:rPr>
              <a:t>La CAEE, Communauté d’agglomération Est Essonne 152887 Habitants.</a:t>
            </a:r>
          </a:p>
          <a:p>
            <a:r>
              <a:rPr lang="fr-FR" sz="1200" dirty="0">
                <a:ea typeface="Calibri"/>
                <a:cs typeface="Times New Roman"/>
              </a:rPr>
              <a:t>Le Mesnil le Roi </a:t>
            </a:r>
          </a:p>
          <a:p>
            <a:r>
              <a:rPr lang="fr-FR" sz="1200" dirty="0">
                <a:ea typeface="Calibri"/>
                <a:cs typeface="Times New Roman"/>
              </a:rPr>
              <a:t>Maison Laffitte</a:t>
            </a:r>
          </a:p>
          <a:p>
            <a:r>
              <a:rPr lang="fr-FR" sz="1200" dirty="0" err="1" smtClean="0">
                <a:ea typeface="Calibri"/>
                <a:cs typeface="Times New Roman"/>
              </a:rPr>
              <a:t>Ballainvilliers</a:t>
            </a:r>
            <a:endParaRPr lang="fr-FR" sz="1200" dirty="0" smtClean="0">
              <a:ea typeface="Calibri"/>
              <a:cs typeface="Times New Roman"/>
            </a:endParaRPr>
          </a:p>
          <a:p>
            <a:r>
              <a:rPr lang="fr-FR" sz="1200" dirty="0" err="1" smtClean="0">
                <a:ea typeface="Calibri"/>
                <a:cs typeface="Times New Roman"/>
              </a:rPr>
              <a:t>Champlan</a:t>
            </a:r>
            <a:endParaRPr lang="fr-FR" sz="1200" dirty="0" smtClean="0">
              <a:ea typeface="Calibri"/>
              <a:cs typeface="Times New Roman"/>
            </a:endParaRPr>
          </a:p>
          <a:p>
            <a:r>
              <a:rPr lang="fr-FR" sz="1200" dirty="0" smtClean="0">
                <a:ea typeface="Calibri"/>
                <a:cs typeface="Times New Roman"/>
              </a:rPr>
              <a:t>Chilly-Mazarin</a:t>
            </a:r>
          </a:p>
          <a:p>
            <a:r>
              <a:rPr lang="fr-FR" sz="1200" dirty="0" smtClean="0">
                <a:ea typeface="Calibri"/>
                <a:cs typeface="Times New Roman"/>
              </a:rPr>
              <a:t>Epinay-sur-Orge</a:t>
            </a:r>
          </a:p>
          <a:p>
            <a:r>
              <a:rPr lang="fr-FR" sz="1200" dirty="0" smtClean="0">
                <a:ea typeface="Calibri"/>
                <a:cs typeface="Times New Roman"/>
              </a:rPr>
              <a:t>La-Ville-du-Bois</a:t>
            </a:r>
          </a:p>
          <a:p>
            <a:r>
              <a:rPr lang="fr-FR" sz="1200" dirty="0" smtClean="0">
                <a:ea typeface="Calibri"/>
                <a:cs typeface="Times New Roman"/>
              </a:rPr>
              <a:t>Linas</a:t>
            </a:r>
          </a:p>
          <a:p>
            <a:r>
              <a:rPr lang="fr-FR" sz="1200" dirty="0" smtClean="0">
                <a:ea typeface="Calibri"/>
                <a:cs typeface="Times New Roman"/>
              </a:rPr>
              <a:t>Longjumeau</a:t>
            </a:r>
          </a:p>
          <a:p>
            <a:r>
              <a:rPr lang="fr-FR" sz="1200" dirty="0" smtClean="0">
                <a:ea typeface="Calibri"/>
                <a:cs typeface="Times New Roman"/>
              </a:rPr>
              <a:t>Marcoussis</a:t>
            </a:r>
          </a:p>
          <a:p>
            <a:r>
              <a:rPr lang="fr-FR" sz="1200" dirty="0" smtClean="0">
                <a:ea typeface="Calibri"/>
                <a:cs typeface="Times New Roman"/>
              </a:rPr>
              <a:t>Massy</a:t>
            </a:r>
          </a:p>
          <a:p>
            <a:r>
              <a:rPr lang="fr-FR" sz="1200" dirty="0" err="1" smtClean="0">
                <a:ea typeface="Calibri"/>
                <a:cs typeface="Times New Roman"/>
              </a:rPr>
              <a:t>Monthléry</a:t>
            </a:r>
            <a:endParaRPr lang="fr-FR" sz="1200" dirty="0" smtClean="0">
              <a:ea typeface="Calibri"/>
              <a:cs typeface="Times New Roman"/>
            </a:endParaRPr>
          </a:p>
          <a:p>
            <a:r>
              <a:rPr lang="fr-FR" sz="1200" dirty="0" smtClean="0">
                <a:ea typeface="Calibri"/>
                <a:cs typeface="Times New Roman"/>
              </a:rPr>
              <a:t>Nozay</a:t>
            </a:r>
          </a:p>
          <a:p>
            <a:r>
              <a:rPr lang="fr-FR" sz="1200" dirty="0" err="1" smtClean="0">
                <a:ea typeface="Calibri"/>
                <a:cs typeface="Times New Roman"/>
              </a:rPr>
              <a:t>Saulx</a:t>
            </a:r>
            <a:r>
              <a:rPr lang="fr-FR" sz="1200" dirty="0" smtClean="0">
                <a:ea typeface="Calibri"/>
                <a:cs typeface="Times New Roman"/>
              </a:rPr>
              <a:t>-les-Chartreux</a:t>
            </a:r>
          </a:p>
          <a:p>
            <a:r>
              <a:rPr lang="fr-FR" sz="1200" dirty="0" err="1" smtClean="0">
                <a:ea typeface="Calibri"/>
                <a:cs typeface="Times New Roman"/>
              </a:rPr>
              <a:t>Villebon-sur-yvette</a:t>
            </a:r>
            <a:endParaRPr lang="fr-FR" sz="1200" dirty="0" smtClean="0">
              <a:ea typeface="Calibri"/>
              <a:cs typeface="Times New Roman"/>
            </a:endParaRPr>
          </a:p>
          <a:p>
            <a:r>
              <a:rPr lang="fr-FR" sz="1200" dirty="0" err="1" smtClean="0">
                <a:ea typeface="Calibri"/>
                <a:cs typeface="Times New Roman"/>
              </a:rPr>
              <a:t>Villejust</a:t>
            </a:r>
            <a:endParaRPr lang="fr-FR" sz="1200" dirty="0">
              <a:ea typeface="Calibri"/>
              <a:cs typeface="Times New Roman"/>
            </a:endParaRPr>
          </a:p>
          <a:p>
            <a:endParaRPr lang="fr-FR" sz="1200" dirty="0">
              <a:ea typeface="Calibri"/>
              <a:cs typeface="Times New Roman"/>
            </a:endParaRPr>
          </a:p>
          <a:p>
            <a:endParaRPr lang="fr-FR" sz="1200" dirty="0">
              <a:ea typeface="Calibri"/>
              <a:cs typeface="Times New Roman"/>
            </a:endParaRPr>
          </a:p>
          <a:p>
            <a:endParaRPr lang="fr-FR" sz="1200" dirty="0">
              <a:ea typeface="Calibri"/>
              <a:cs typeface="Times New Roman"/>
            </a:endParaRPr>
          </a:p>
          <a:p>
            <a:endParaRPr lang="fr-FR" sz="1200" dirty="0" smtClean="0">
              <a:ea typeface="Calibri"/>
              <a:cs typeface="Times New Roman"/>
            </a:endParaRPr>
          </a:p>
          <a:p>
            <a:endParaRPr lang="fr-FR" sz="1200" dirty="0">
              <a:ea typeface="Calibri"/>
              <a:cs typeface="Times New Roman"/>
            </a:endParaRPr>
          </a:p>
          <a:p>
            <a:endParaRPr lang="fr-FR" sz="1200" dirty="0" smtClean="0">
              <a:ea typeface="Calibri"/>
              <a:cs typeface="Times New Roman"/>
            </a:endParaRPr>
          </a:p>
          <a:p>
            <a:endParaRPr lang="fr-FR" sz="1200" dirty="0">
              <a:ea typeface="Calibri"/>
              <a:cs typeface="Times New Roman"/>
            </a:endParaRPr>
          </a:p>
          <a:p>
            <a:endParaRPr lang="fr-FR" sz="1200" dirty="0">
              <a:ea typeface="Calibri"/>
              <a:cs typeface="Times New Roman"/>
            </a:endParaRPr>
          </a:p>
        </p:txBody>
      </p:sp>
      <p:sp>
        <p:nvSpPr>
          <p:cNvPr id="8" name="Text Placeholder 2"/>
          <p:cNvSpPr txBox="1">
            <a:spLocks/>
          </p:cNvSpPr>
          <p:nvPr/>
        </p:nvSpPr>
        <p:spPr>
          <a:xfrm>
            <a:off x="5580112" y="1628800"/>
            <a:ext cx="1656000" cy="3672408"/>
          </a:xfrm>
          <a:prstGeom prst="rect">
            <a:avLst/>
          </a:prstGeom>
          <a:ln>
            <a:solidFill>
              <a:schemeClr val="accent1"/>
            </a:solidFill>
          </a:ln>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200" dirty="0">
                <a:ea typeface="Calibri"/>
                <a:cs typeface="Times New Roman"/>
              </a:rPr>
              <a:t>  </a:t>
            </a:r>
            <a:endParaRPr lang="fr-FR" sz="1200" dirty="0" smtClean="0">
              <a:ea typeface="Calibri"/>
              <a:cs typeface="Times New Roman"/>
            </a:endParaRPr>
          </a:p>
          <a:p>
            <a:pPr marL="0" lvl="0" indent="0">
              <a:buNone/>
            </a:pPr>
            <a:r>
              <a:rPr lang="fr-FR" sz="1200" dirty="0" smtClean="0">
                <a:ea typeface="Calibri"/>
                <a:cs typeface="Times New Roman"/>
              </a:rPr>
              <a:t> La </a:t>
            </a:r>
            <a:r>
              <a:rPr lang="fr-FR" sz="1200" dirty="0">
                <a:ea typeface="Calibri"/>
                <a:cs typeface="Times New Roman"/>
              </a:rPr>
              <a:t>CAPS </a:t>
            </a:r>
            <a:r>
              <a:rPr lang="fr-FR" sz="1200" dirty="0" smtClean="0">
                <a:ea typeface="Calibri"/>
                <a:cs typeface="Times New Roman"/>
              </a:rPr>
              <a:t>Communauté </a:t>
            </a:r>
            <a:r>
              <a:rPr lang="fr-FR" sz="1200" dirty="0">
                <a:ea typeface="Calibri"/>
                <a:cs typeface="Times New Roman"/>
              </a:rPr>
              <a:t>d’agglomération Plateau de Saclay, 124718 Habitants.</a:t>
            </a:r>
          </a:p>
          <a:p>
            <a:r>
              <a:rPr lang="fr-FR" sz="1200" dirty="0" smtClean="0">
                <a:ea typeface="Calibri"/>
                <a:cs typeface="Times New Roman"/>
              </a:rPr>
              <a:t>Bezons</a:t>
            </a:r>
            <a:endParaRPr lang="fr-FR" sz="1200" dirty="0">
              <a:ea typeface="Calibri"/>
              <a:cs typeface="Times New Roman"/>
            </a:endParaRPr>
          </a:p>
          <a:p>
            <a:r>
              <a:rPr lang="fr-FR" sz="1200" dirty="0" smtClean="0">
                <a:ea typeface="Calibri"/>
                <a:cs typeface="Times New Roman"/>
              </a:rPr>
              <a:t>Bures-sur-Yvette</a:t>
            </a:r>
          </a:p>
          <a:p>
            <a:r>
              <a:rPr lang="fr-FR" sz="1200" dirty="0" smtClean="0">
                <a:ea typeface="Calibri"/>
                <a:cs typeface="Times New Roman"/>
              </a:rPr>
              <a:t>Gif-sur-Yvette</a:t>
            </a:r>
          </a:p>
          <a:p>
            <a:r>
              <a:rPr lang="fr-FR" sz="1200" dirty="0" err="1" smtClean="0">
                <a:ea typeface="Calibri"/>
                <a:cs typeface="Times New Roman"/>
              </a:rPr>
              <a:t>Gometz</a:t>
            </a:r>
            <a:r>
              <a:rPr lang="fr-FR" sz="1200" dirty="0" smtClean="0">
                <a:ea typeface="Calibri"/>
                <a:cs typeface="Times New Roman"/>
              </a:rPr>
              <a:t>-la-Ville</a:t>
            </a:r>
          </a:p>
          <a:p>
            <a:r>
              <a:rPr lang="fr-FR" sz="1200" dirty="0" smtClean="0">
                <a:ea typeface="Calibri"/>
                <a:cs typeface="Times New Roman"/>
              </a:rPr>
              <a:t>Igny</a:t>
            </a:r>
          </a:p>
          <a:p>
            <a:r>
              <a:rPr lang="fr-FR" sz="1200" dirty="0" smtClean="0">
                <a:ea typeface="Calibri"/>
                <a:cs typeface="Times New Roman"/>
              </a:rPr>
              <a:t>Orsay</a:t>
            </a:r>
          </a:p>
          <a:p>
            <a:r>
              <a:rPr lang="fr-FR" sz="1200" dirty="0" smtClean="0">
                <a:ea typeface="Calibri"/>
                <a:cs typeface="Times New Roman"/>
              </a:rPr>
              <a:t>Palaiseau</a:t>
            </a:r>
          </a:p>
          <a:p>
            <a:r>
              <a:rPr lang="fr-FR" sz="1200" dirty="0" smtClean="0">
                <a:ea typeface="Calibri"/>
                <a:cs typeface="Times New Roman"/>
              </a:rPr>
              <a:t>Saclay</a:t>
            </a:r>
          </a:p>
          <a:p>
            <a:r>
              <a:rPr lang="fr-FR" sz="1200" dirty="0" smtClean="0">
                <a:ea typeface="Calibri"/>
                <a:cs typeface="Times New Roman"/>
              </a:rPr>
              <a:t>Saint-Aubin</a:t>
            </a:r>
          </a:p>
          <a:p>
            <a:r>
              <a:rPr lang="fr-FR" sz="1200" dirty="0" err="1" smtClean="0">
                <a:ea typeface="Calibri"/>
                <a:cs typeface="Times New Roman"/>
              </a:rPr>
              <a:t>Vauhallan</a:t>
            </a:r>
            <a:endParaRPr lang="fr-FR" sz="1200" dirty="0" smtClean="0">
              <a:ea typeface="Calibri"/>
              <a:cs typeface="Times New Roman"/>
            </a:endParaRPr>
          </a:p>
          <a:p>
            <a:r>
              <a:rPr lang="fr-FR" sz="1200" dirty="0" smtClean="0">
                <a:ea typeface="Calibri"/>
                <a:cs typeface="Times New Roman"/>
              </a:rPr>
              <a:t>Villiers-le-Bâcle</a:t>
            </a:r>
          </a:p>
          <a:p>
            <a:r>
              <a:rPr lang="fr-FR" sz="1200" dirty="0" smtClean="0">
                <a:ea typeface="Calibri"/>
                <a:cs typeface="Times New Roman"/>
              </a:rPr>
              <a:t>Les </a:t>
            </a:r>
            <a:r>
              <a:rPr lang="fr-FR" sz="1200" dirty="0">
                <a:ea typeface="Calibri"/>
                <a:cs typeface="Times New Roman"/>
              </a:rPr>
              <a:t>Ulis</a:t>
            </a:r>
          </a:p>
        </p:txBody>
      </p:sp>
      <p:sp>
        <p:nvSpPr>
          <p:cNvPr id="10" name="Text Placeholder 2"/>
          <p:cNvSpPr txBox="1">
            <a:spLocks/>
          </p:cNvSpPr>
          <p:nvPr/>
        </p:nvSpPr>
        <p:spPr>
          <a:xfrm>
            <a:off x="179512" y="5517232"/>
            <a:ext cx="8496944" cy="648072"/>
          </a:xfrm>
          <a:prstGeom prst="rect">
            <a:avLst/>
          </a:prstGeom>
          <a:ln>
            <a:solidFill>
              <a:schemeClr val="accent1"/>
            </a:solidFill>
          </a:ln>
        </p:spPr>
        <p:txBody>
          <a:bodyPr vert="horz" lIns="0" tIns="0" rIns="0" bIns="0" rtlCol="0">
            <a:normAutofit lnSpcReduction="1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fr-FR" sz="4800" dirty="0" smtClean="0">
                <a:ea typeface="Calibri"/>
                <a:cs typeface="Times New Roman"/>
              </a:rPr>
              <a:t>800 000 Habitants</a:t>
            </a:r>
          </a:p>
          <a:p>
            <a:endParaRPr lang="fr-FR" sz="1200" dirty="0"/>
          </a:p>
        </p:txBody>
      </p:sp>
      <p:sp>
        <p:nvSpPr>
          <p:cNvPr id="11" name="Text Placeholder 2"/>
          <p:cNvSpPr txBox="1">
            <a:spLocks/>
          </p:cNvSpPr>
          <p:nvPr/>
        </p:nvSpPr>
        <p:spPr>
          <a:xfrm>
            <a:off x="7380496" y="1628800"/>
            <a:ext cx="1656000" cy="3672408"/>
          </a:xfrm>
          <a:prstGeom prst="rect">
            <a:avLst/>
          </a:prstGeom>
          <a:ln>
            <a:solidFill>
              <a:schemeClr val="accent1"/>
            </a:solidFill>
          </a:ln>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200" dirty="0">
                <a:ea typeface="Calibri"/>
                <a:cs typeface="Times New Roman"/>
              </a:rPr>
              <a:t>  </a:t>
            </a:r>
            <a:endParaRPr lang="fr-FR" sz="1200" dirty="0" smtClean="0">
              <a:ea typeface="Calibri"/>
              <a:cs typeface="Times New Roman"/>
            </a:endParaRPr>
          </a:p>
          <a:p>
            <a:pPr marL="0" lvl="0" indent="0">
              <a:buNone/>
            </a:pPr>
            <a:r>
              <a:rPr lang="fr-FR" sz="1200" dirty="0" smtClean="0">
                <a:ea typeface="Calibri"/>
                <a:cs typeface="Times New Roman"/>
              </a:rPr>
              <a:t> </a:t>
            </a:r>
            <a:r>
              <a:rPr lang="fr-FR" sz="1200" dirty="0">
                <a:ea typeface="Calibri"/>
                <a:cs typeface="Times New Roman"/>
              </a:rPr>
              <a:t>La CCOP </a:t>
            </a:r>
            <a:r>
              <a:rPr lang="fr-FR" sz="1200" dirty="0" smtClean="0">
                <a:ea typeface="Calibri"/>
                <a:cs typeface="Times New Roman"/>
              </a:rPr>
              <a:t>Communauté de Communes     , </a:t>
            </a:r>
            <a:r>
              <a:rPr lang="fr-FR" sz="1200" dirty="0">
                <a:ea typeface="Calibri"/>
                <a:cs typeface="Times New Roman"/>
              </a:rPr>
              <a:t>59567 </a:t>
            </a:r>
            <a:r>
              <a:rPr lang="fr-FR" sz="1200" dirty="0" smtClean="0">
                <a:ea typeface="Calibri"/>
                <a:cs typeface="Times New Roman"/>
              </a:rPr>
              <a:t>Habitants</a:t>
            </a:r>
            <a:endParaRPr lang="fr-FR" sz="1200" dirty="0">
              <a:ea typeface="Calibri"/>
              <a:cs typeface="Times New Roman"/>
            </a:endParaRPr>
          </a:p>
          <a:p>
            <a:r>
              <a:rPr lang="fr-FR" sz="1200" dirty="0" smtClean="0">
                <a:ea typeface="Calibri"/>
                <a:cs typeface="Times New Roman"/>
              </a:rPr>
              <a:t>Plaisir</a:t>
            </a:r>
            <a:endParaRPr lang="fr-FR" sz="1200" dirty="0">
              <a:ea typeface="Calibri"/>
              <a:cs typeface="Times New Roman"/>
            </a:endParaRPr>
          </a:p>
          <a:p>
            <a:r>
              <a:rPr lang="fr-FR" sz="1200" dirty="0" smtClean="0">
                <a:ea typeface="Calibri"/>
                <a:cs typeface="Times New Roman"/>
              </a:rPr>
              <a:t>Villepreux</a:t>
            </a:r>
          </a:p>
          <a:p>
            <a:r>
              <a:rPr lang="fr-FR" sz="1200" dirty="0" smtClean="0">
                <a:ea typeface="Calibri"/>
                <a:cs typeface="Times New Roman"/>
              </a:rPr>
              <a:t>Les </a:t>
            </a:r>
            <a:r>
              <a:rPr lang="fr-FR" sz="1200" dirty="0" err="1" smtClean="0">
                <a:ea typeface="Calibri"/>
                <a:cs typeface="Times New Roman"/>
              </a:rPr>
              <a:t>Clayes</a:t>
            </a:r>
            <a:r>
              <a:rPr lang="fr-FR" sz="1200" dirty="0" smtClean="0">
                <a:ea typeface="Calibri"/>
                <a:cs typeface="Times New Roman"/>
              </a:rPr>
              <a:t> Sous Bois</a:t>
            </a:r>
          </a:p>
        </p:txBody>
      </p:sp>
      <p:sp>
        <p:nvSpPr>
          <p:cNvPr id="12" name="Title 1"/>
          <p:cNvSpPr txBox="1">
            <a:spLocks/>
          </p:cNvSpPr>
          <p:nvPr/>
        </p:nvSpPr>
        <p:spPr>
          <a:xfrm>
            <a:off x="467544" y="6206066"/>
            <a:ext cx="7944619"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600" b="1" noProof="1" smtClean="0">
                <a:effectLst>
                  <a:outerShdw blurRad="50800" dist="38100" dir="2700000" algn="tl">
                    <a:prstClr val="black">
                      <a:alpha val="40000"/>
                    </a:prstClr>
                  </a:outerShdw>
                </a:effectLst>
                <a:latin typeface="Calibri"/>
                <a:cs typeface="Arial"/>
              </a:rPr>
              <a:t>Sud  Yvelines </a:t>
            </a:r>
            <a:r>
              <a:rPr lang="fr-FR" sz="1600" noProof="1" smtClean="0">
                <a:effectLst>
                  <a:outerShdw blurRad="50800" dist="38100" dir="2700000" algn="tl">
                    <a:prstClr val="black">
                      <a:alpha val="40000"/>
                    </a:prstClr>
                  </a:outerShdw>
                </a:effectLst>
                <a:latin typeface="Calibri"/>
                <a:cs typeface="Arial"/>
              </a:rPr>
              <a:t>  Notre  Avis</a:t>
            </a:r>
            <a:endParaRPr lang="fr-FR" sz="16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32209972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12" name="Text Placeholder 2"/>
          <p:cNvSpPr>
            <a:spLocks noGrp="1"/>
          </p:cNvSpPr>
          <p:nvPr>
            <p:ph type="body" sz="quarter" idx="10"/>
          </p:nvPr>
        </p:nvSpPr>
        <p:spPr>
          <a:xfrm>
            <a:off x="179512" y="1905064"/>
            <a:ext cx="8712968" cy="1523936"/>
          </a:xfrm>
          <a:ln>
            <a:solidFill>
              <a:schemeClr val="accent1"/>
            </a:solidFill>
          </a:ln>
        </p:spPr>
        <p:txBody>
          <a:bodyPr>
            <a:normAutofit/>
          </a:bodyPr>
          <a:lstStyle/>
          <a:p>
            <a:pPr marL="0" indent="0">
              <a:buNone/>
            </a:pPr>
            <a:endParaRPr lang="fr-FR" sz="1400" dirty="0" smtClean="0">
              <a:ea typeface="Calibri"/>
              <a:cs typeface="Times New Roman"/>
            </a:endParaRPr>
          </a:p>
          <a:p>
            <a:r>
              <a:rPr lang="fr-FR" sz="1400" dirty="0" smtClean="0">
                <a:ea typeface="Calibri"/>
                <a:cs typeface="Times New Roman"/>
              </a:rPr>
              <a:t>Très fort poids économique et universitaire</a:t>
            </a:r>
            <a:endParaRPr lang="fr-FR" sz="1400" dirty="0">
              <a:ea typeface="Calibri"/>
              <a:cs typeface="Times New Roman"/>
            </a:endParaRPr>
          </a:p>
          <a:p>
            <a:pPr lvl="0"/>
            <a:r>
              <a:rPr lang="fr-FR" sz="1400" dirty="0">
                <a:ea typeface="Calibri"/>
                <a:cs typeface="Times New Roman"/>
              </a:rPr>
              <a:t>Complémentarité avec les autres </a:t>
            </a:r>
            <a:r>
              <a:rPr lang="fr-FR" sz="1400" dirty="0" smtClean="0">
                <a:ea typeface="Calibri"/>
                <a:cs typeface="Times New Roman"/>
              </a:rPr>
              <a:t>Communautés </a:t>
            </a:r>
            <a:r>
              <a:rPr lang="fr-FR" sz="1400" dirty="0" smtClean="0">
                <a:ea typeface="Calibri"/>
                <a:cs typeface="Times New Roman"/>
              </a:rPr>
              <a:t>d’Agglomération </a:t>
            </a:r>
            <a:r>
              <a:rPr lang="fr-FR" sz="1400" dirty="0" smtClean="0">
                <a:ea typeface="Calibri"/>
                <a:cs typeface="Times New Roman"/>
              </a:rPr>
              <a:t>voisines. </a:t>
            </a:r>
            <a:endParaRPr lang="fr-FR" sz="1400" dirty="0">
              <a:ea typeface="Calibri"/>
              <a:cs typeface="Times New Roman"/>
            </a:endParaRPr>
          </a:p>
          <a:p>
            <a:pPr lvl="0"/>
            <a:r>
              <a:rPr lang="fr-FR" sz="1400" dirty="0" smtClean="0">
                <a:ea typeface="Calibri"/>
                <a:cs typeface="Times New Roman"/>
              </a:rPr>
              <a:t>Permettra </a:t>
            </a:r>
            <a:r>
              <a:rPr lang="fr-FR" sz="1400" dirty="0">
                <a:ea typeface="Calibri"/>
                <a:cs typeface="Times New Roman"/>
              </a:rPr>
              <a:t>d’avoir une seule communauté d’agglomération titulaire de la nouvelle compétence « GEMAPI </a:t>
            </a:r>
            <a:r>
              <a:rPr lang="fr-FR" sz="1400" dirty="0" smtClean="0">
                <a:ea typeface="Calibri"/>
                <a:cs typeface="Times New Roman"/>
              </a:rPr>
              <a:t>»</a:t>
            </a:r>
            <a:endParaRPr lang="fr-FR" sz="1200" dirty="0"/>
          </a:p>
        </p:txBody>
      </p:sp>
      <p:sp>
        <p:nvSpPr>
          <p:cNvPr id="13" name="Text Placeholder 2"/>
          <p:cNvSpPr txBox="1">
            <a:spLocks/>
          </p:cNvSpPr>
          <p:nvPr/>
        </p:nvSpPr>
        <p:spPr>
          <a:xfrm>
            <a:off x="179512" y="4005065"/>
            <a:ext cx="8712968" cy="1008111"/>
          </a:xfrm>
          <a:prstGeom prst="rect">
            <a:avLst/>
          </a:prstGeom>
          <a:ln>
            <a:solidFill>
              <a:schemeClr val="accent1"/>
            </a:solidFill>
          </a:ln>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300" dirty="0" smtClean="0">
                <a:ea typeface="Calibri"/>
                <a:cs typeface="Times New Roman"/>
              </a:rPr>
              <a:t> </a:t>
            </a:r>
          </a:p>
          <a:p>
            <a:pPr lvl="0"/>
            <a:r>
              <a:rPr lang="fr-FR" sz="1400" dirty="0" smtClean="0">
                <a:ea typeface="Calibri"/>
                <a:cs typeface="Times New Roman"/>
              </a:rPr>
              <a:t>Structure qui crée un gros déséquilibre en termes économique et universitaire.</a:t>
            </a:r>
          </a:p>
          <a:p>
            <a:pPr lvl="0"/>
            <a:r>
              <a:rPr lang="fr-FR" sz="1400" dirty="0" smtClean="0">
                <a:ea typeface="Calibri"/>
                <a:cs typeface="Times New Roman"/>
              </a:rPr>
              <a:t>A </a:t>
            </a:r>
            <a:r>
              <a:rPr lang="fr-FR" sz="1400" dirty="0">
                <a:ea typeface="Calibri"/>
                <a:cs typeface="Times New Roman"/>
              </a:rPr>
              <a:t>cheval sur deux départements </a:t>
            </a:r>
            <a:r>
              <a:rPr lang="fr-FR" sz="1400" dirty="0" smtClean="0">
                <a:ea typeface="Calibri"/>
                <a:cs typeface="Times New Roman"/>
              </a:rPr>
              <a:t>ce qui engendre des problèmes de gouvernance.</a:t>
            </a:r>
            <a:endParaRPr lang="fr-FR" sz="1400" dirty="0">
              <a:ea typeface="Calibri"/>
              <a:cs typeface="Times New Roman"/>
            </a:endParaRPr>
          </a:p>
          <a:p>
            <a:pPr marL="0" indent="0">
              <a:buNone/>
            </a:pPr>
            <a:endParaRPr lang="fr-FR" sz="1400" dirty="0">
              <a:ea typeface="Calibri"/>
              <a:cs typeface="Times New Roman"/>
            </a:endParaRPr>
          </a:p>
        </p:txBody>
      </p:sp>
      <p:sp>
        <p:nvSpPr>
          <p:cNvPr id="14" name="Croix 13"/>
          <p:cNvSpPr/>
          <p:nvPr/>
        </p:nvSpPr>
        <p:spPr>
          <a:xfrm>
            <a:off x="7885488" y="1401009"/>
            <a:ext cx="1006992" cy="969078"/>
          </a:xfrm>
          <a:prstGeom prst="plus">
            <a:avLst>
              <a:gd name="adj" fmla="val 32810"/>
            </a:avLst>
          </a:pr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7950575" y="3789040"/>
            <a:ext cx="941905" cy="371806"/>
          </a:xfrm>
          <a:prstGeom prst="rect">
            <a:avLst/>
          </a:pr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itle 1"/>
          <p:cNvSpPr txBox="1">
            <a:spLocks/>
          </p:cNvSpPr>
          <p:nvPr/>
        </p:nvSpPr>
        <p:spPr>
          <a:xfrm>
            <a:off x="467544" y="6206066"/>
            <a:ext cx="7944619"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600" b="1" noProof="1" smtClean="0">
                <a:effectLst>
                  <a:outerShdw blurRad="50800" dist="38100" dir="2700000" algn="tl">
                    <a:prstClr val="black">
                      <a:alpha val="40000"/>
                    </a:prstClr>
                  </a:outerShdw>
                </a:effectLst>
                <a:latin typeface="Calibri"/>
                <a:cs typeface="Arial"/>
              </a:rPr>
              <a:t>Sud  Yvelines </a:t>
            </a:r>
            <a:r>
              <a:rPr lang="fr-FR" sz="1600" noProof="1" smtClean="0">
                <a:effectLst>
                  <a:outerShdw blurRad="50800" dist="38100" dir="2700000" algn="tl">
                    <a:prstClr val="black">
                      <a:alpha val="40000"/>
                    </a:prstClr>
                  </a:outerShdw>
                </a:effectLst>
                <a:latin typeface="Calibri"/>
                <a:cs typeface="Arial"/>
              </a:rPr>
              <a:t>  Notre  Avis</a:t>
            </a:r>
            <a:endParaRPr lang="fr-FR" sz="1600" noProof="1">
              <a:effectLst>
                <a:outerShdw blurRad="50800" dist="38100" dir="2700000" algn="tl">
                  <a:prstClr val="black">
                    <a:alpha val="40000"/>
                  </a:prstClr>
                </a:outerShdw>
              </a:effectLst>
              <a:latin typeface="Calibri"/>
              <a:cs typeface="Arial"/>
            </a:endParaRPr>
          </a:p>
        </p:txBody>
      </p:sp>
      <p:sp>
        <p:nvSpPr>
          <p:cNvPr id="11" name="Title 1"/>
          <p:cNvSpPr>
            <a:spLocks noGrp="1"/>
          </p:cNvSpPr>
          <p:nvPr>
            <p:ph type="title"/>
          </p:nvPr>
        </p:nvSpPr>
        <p:spPr>
          <a:xfrm>
            <a:off x="381000" y="980728"/>
            <a:ext cx="8382000"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Sud Yvelines »</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10289180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79512" y="2060848"/>
            <a:ext cx="8784976" cy="3672408"/>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endParaRPr lang="fr-FR" sz="3200" dirty="0" smtClean="0">
              <a:solidFill>
                <a:srgbClr val="FFFFFF"/>
              </a:solidFill>
              <a:effectLst>
                <a:outerShdw blurRad="38100" dist="38100" dir="2700000" algn="tl">
                  <a:srgbClr val="000000">
                    <a:alpha val="43137"/>
                  </a:srgbClr>
                </a:outerShdw>
              </a:effectLst>
            </a:endParaRPr>
          </a:p>
          <a:p>
            <a:r>
              <a:rPr lang="fr-FR" sz="3200" dirty="0" smtClean="0">
                <a:solidFill>
                  <a:srgbClr val="FFFFFF"/>
                </a:solidFill>
                <a:effectLst>
                  <a:outerShdw blurRad="38100" dist="38100" dir="2700000" algn="tl">
                    <a:srgbClr val="000000">
                      <a:alpha val="43137"/>
                    </a:srgbClr>
                  </a:outerShdw>
                </a:effectLst>
              </a:rPr>
              <a:t>Même </a:t>
            </a:r>
            <a:r>
              <a:rPr lang="fr-FR" sz="3200" dirty="0">
                <a:solidFill>
                  <a:srgbClr val="FFFFFF"/>
                </a:solidFill>
                <a:effectLst>
                  <a:outerShdw blurRad="38100" dist="38100" dir="2700000" algn="tl">
                    <a:srgbClr val="000000">
                      <a:alpha val="43137"/>
                    </a:srgbClr>
                  </a:outerShdw>
                </a:effectLst>
              </a:rPr>
              <a:t>si la </a:t>
            </a:r>
            <a:r>
              <a:rPr lang="fr-FR" sz="3200" dirty="0" smtClean="0">
                <a:solidFill>
                  <a:srgbClr val="FFFFFF"/>
                </a:solidFill>
                <a:effectLst>
                  <a:outerShdw blurRad="38100" dist="38100" dir="2700000" algn="tl">
                    <a:srgbClr val="000000">
                      <a:alpha val="43137"/>
                    </a:srgbClr>
                  </a:outerShdw>
                </a:effectLst>
              </a:rPr>
              <a:t>proposition </a:t>
            </a:r>
            <a:r>
              <a:rPr lang="fr-FR" sz="3200" dirty="0">
                <a:solidFill>
                  <a:srgbClr val="FFFFFF"/>
                </a:solidFill>
                <a:effectLst>
                  <a:outerShdw blurRad="38100" dist="38100" dir="2700000" algn="tl">
                    <a:srgbClr val="000000">
                      <a:alpha val="43137"/>
                    </a:srgbClr>
                  </a:outerShdw>
                </a:effectLst>
              </a:rPr>
              <a:t>du Préfet peut avoir du sens à long terme, elle n’apparaît pas comme un scénario accessible à court terme et encore moins au 1er janvier 2016. </a:t>
            </a:r>
            <a:br>
              <a:rPr lang="fr-FR" sz="3200" dirty="0">
                <a:solidFill>
                  <a:srgbClr val="FFFFFF"/>
                </a:solidFill>
                <a:effectLst>
                  <a:outerShdw blurRad="38100" dist="38100" dir="2700000" algn="tl">
                    <a:srgbClr val="000000">
                      <a:alpha val="43137"/>
                    </a:srgbClr>
                  </a:outerShdw>
                </a:effectLst>
              </a:rPr>
            </a:br>
            <a:r>
              <a:rPr lang="fr-FR" sz="3200" b="1" dirty="0">
                <a:solidFill>
                  <a:srgbClr val="FFFFFF"/>
                </a:solidFill>
                <a:effectLst>
                  <a:outerShdw blurRad="38100" dist="38100" dir="2700000" algn="tl">
                    <a:srgbClr val="000000">
                      <a:alpha val="43137"/>
                    </a:srgbClr>
                  </a:outerShdw>
                </a:effectLst>
              </a:rPr>
              <a:t>Le scénario d’extension du contour des deux CA des Yvelines (</a:t>
            </a:r>
            <a:r>
              <a:rPr lang="fr-FR" sz="3200" b="1" dirty="0" smtClean="0">
                <a:solidFill>
                  <a:srgbClr val="FFFFFF"/>
                </a:solidFill>
                <a:effectLst>
                  <a:outerShdw blurRad="38100" dist="38100" dir="2700000" algn="tl">
                    <a:srgbClr val="000000">
                      <a:alpha val="43137"/>
                    </a:srgbClr>
                  </a:outerShdw>
                </a:effectLst>
              </a:rPr>
              <a:t>CASQY étendue, </a:t>
            </a:r>
            <a:r>
              <a:rPr lang="fr-FR" sz="3200" b="1" dirty="0">
                <a:solidFill>
                  <a:srgbClr val="FFFFFF"/>
                </a:solidFill>
                <a:effectLst>
                  <a:outerShdw blurRad="38100" dist="38100" dir="2700000" algn="tl">
                    <a:srgbClr val="000000">
                      <a:alpha val="43137"/>
                    </a:srgbClr>
                  </a:outerShdw>
                </a:effectLst>
              </a:rPr>
              <a:t>VGP) reste le plus </a:t>
            </a:r>
            <a:r>
              <a:rPr lang="fr-FR" sz="3200" b="1" dirty="0" smtClean="0">
                <a:solidFill>
                  <a:srgbClr val="FFFFFF"/>
                </a:solidFill>
                <a:effectLst>
                  <a:outerShdw blurRad="38100" dist="38100" dir="2700000" algn="tl">
                    <a:srgbClr val="000000">
                      <a:alpha val="43137"/>
                    </a:srgbClr>
                  </a:outerShdw>
                </a:effectLst>
              </a:rPr>
              <a:t>réaliste. </a:t>
            </a:r>
            <a:r>
              <a:rPr lang="fr-FR" sz="3200" b="1" dirty="0">
                <a:solidFill>
                  <a:srgbClr val="FFFFFF"/>
                </a:solidFill>
                <a:effectLst>
                  <a:outerShdw blurRad="38100" dist="38100" dir="2700000" algn="tl">
                    <a:srgbClr val="000000">
                      <a:alpha val="43137"/>
                    </a:srgbClr>
                  </a:outerShdw>
                </a:effectLst>
              </a:rPr>
              <a:t/>
            </a:r>
            <a:br>
              <a:rPr lang="fr-FR" sz="3200" b="1" dirty="0">
                <a:solidFill>
                  <a:srgbClr val="FFFFFF"/>
                </a:solidFill>
                <a:effectLst>
                  <a:outerShdw blurRad="38100" dist="38100" dir="2700000" algn="tl">
                    <a:srgbClr val="000000">
                      <a:alpha val="43137"/>
                    </a:srgbClr>
                  </a:outerShdw>
                </a:effectLst>
              </a:rPr>
            </a:br>
            <a:endParaRPr lang="fr-FR" sz="3200" noProof="1">
              <a:solidFill>
                <a:srgbClr val="FFFFFF"/>
              </a:solidFill>
              <a:effectLst>
                <a:outerShdw blurRad="38100" dist="38100" dir="2700000" algn="tl">
                  <a:srgbClr val="000000">
                    <a:alpha val="43137"/>
                  </a:srgbClr>
                </a:outerShdw>
              </a:effectLst>
            </a:endParaRPr>
          </a:p>
        </p:txBody>
      </p:sp>
      <p:pic>
        <p:nvPicPr>
          <p:cNvPr id="11" name="Image 10"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5" name="Title 1"/>
          <p:cNvSpPr txBox="1">
            <a:spLocks/>
          </p:cNvSpPr>
          <p:nvPr/>
        </p:nvSpPr>
        <p:spPr>
          <a:xfrm>
            <a:off x="467544" y="6206066"/>
            <a:ext cx="7944619"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600" b="1" noProof="1" smtClean="0">
                <a:effectLst>
                  <a:outerShdw blurRad="50800" dist="38100" dir="2700000" algn="tl">
                    <a:prstClr val="black">
                      <a:alpha val="40000"/>
                    </a:prstClr>
                  </a:outerShdw>
                </a:effectLst>
                <a:latin typeface="Calibri"/>
                <a:cs typeface="Arial"/>
              </a:rPr>
              <a:t>Sud  Yvelines </a:t>
            </a:r>
            <a:r>
              <a:rPr lang="fr-FR" sz="1600" noProof="1" smtClean="0">
                <a:effectLst>
                  <a:outerShdw blurRad="50800" dist="38100" dir="2700000" algn="tl">
                    <a:prstClr val="black">
                      <a:alpha val="40000"/>
                    </a:prstClr>
                  </a:outerShdw>
                </a:effectLst>
                <a:latin typeface="Calibri"/>
                <a:cs typeface="Arial"/>
              </a:rPr>
              <a:t>  Notre  Avis</a:t>
            </a:r>
            <a:endParaRPr lang="fr-FR" sz="1600" noProof="1">
              <a:effectLst>
                <a:outerShdw blurRad="50800" dist="38100" dir="2700000" algn="tl">
                  <a:prstClr val="black">
                    <a:alpha val="40000"/>
                  </a:prstClr>
                </a:outerShdw>
              </a:effectLst>
              <a:latin typeface="Calibri"/>
              <a:cs typeface="Arial"/>
            </a:endParaRPr>
          </a:p>
        </p:txBody>
      </p:sp>
      <p:sp>
        <p:nvSpPr>
          <p:cNvPr id="6" name="Title 1"/>
          <p:cNvSpPr>
            <a:spLocks noGrp="1"/>
          </p:cNvSpPr>
          <p:nvPr>
            <p:ph type="title"/>
          </p:nvPr>
        </p:nvSpPr>
        <p:spPr>
          <a:xfrm>
            <a:off x="381000" y="980728"/>
            <a:ext cx="8382000"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Sud Yvelines »</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72" y="1196753"/>
            <a:ext cx="8382000" cy="720079"/>
          </a:xfrm>
        </p:spPr>
        <p:txBody>
          <a:bodyPr>
            <a:normAutofit/>
          </a:bodyPr>
          <a:lstStyle/>
          <a:p>
            <a:pPr defTabSz="914400">
              <a:spcBef>
                <a:spcPts val="0"/>
              </a:spcBef>
            </a:pPr>
            <a:r>
              <a:rPr lang="fr-FR" dirty="0" smtClean="0">
                <a:effectLst>
                  <a:outerShdw blurRad="50800" dist="38100" dir="2700000" algn="tl">
                    <a:prstClr val="black">
                      <a:alpha val="40000"/>
                    </a:prstClr>
                  </a:outerShdw>
                </a:effectLst>
                <a:latin typeface="Calibri"/>
                <a:cs typeface="Arial"/>
              </a:rPr>
              <a:t>SEINE AVAL 405 </a:t>
            </a:r>
            <a:r>
              <a:rPr lang="fr-FR" dirty="0">
                <a:effectLst>
                  <a:outerShdw blurRad="50800" dist="38100" dir="2700000" algn="tl">
                    <a:prstClr val="black">
                      <a:alpha val="40000"/>
                    </a:prstClr>
                  </a:outerShdw>
                </a:effectLst>
                <a:latin typeface="Calibri"/>
                <a:cs typeface="Arial"/>
              </a:rPr>
              <a:t>000 </a:t>
            </a:r>
            <a:r>
              <a:rPr lang="fr-FR" dirty="0" smtClean="0">
                <a:effectLst>
                  <a:outerShdw blurRad="50800" dist="38100" dir="2700000" algn="tl">
                    <a:prstClr val="black">
                      <a:alpha val="40000"/>
                    </a:prstClr>
                  </a:outerShdw>
                </a:effectLst>
                <a:latin typeface="Calibri"/>
                <a:cs typeface="Arial"/>
              </a:rPr>
              <a:t>habitants</a:t>
            </a:r>
            <a:endParaRPr lang="fr-FR" sz="3600" b="0" i="0" spc="-150" noProof="1">
              <a:solidFill>
                <a:srgbClr val="FFFF99"/>
              </a:solidFill>
              <a:effectLst>
                <a:outerShdw blurRad="50800" dist="38100" dir="2700000" algn="tl">
                  <a:prstClr val="black">
                    <a:alpha val="40000"/>
                  </a:prstClr>
                </a:outerShdw>
              </a:effectLst>
              <a:latin typeface="Calibri"/>
              <a:ea typeface="+mn-ea"/>
              <a:cs typeface="Arial"/>
            </a:endParaRPr>
          </a:p>
        </p:txBody>
      </p:sp>
      <p:pic>
        <p:nvPicPr>
          <p:cNvPr id="11" name="Image 10"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9"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Perception  de ce Projet pour les Yvelines </a:t>
            </a:r>
            <a:endParaRPr lang="fr-FR" sz="1400" noProof="1">
              <a:effectLst>
                <a:outerShdw blurRad="50800" dist="38100" dir="2700000" algn="tl">
                  <a:prstClr val="black">
                    <a:alpha val="40000"/>
                  </a:prstClr>
                </a:outerShdw>
              </a:effectLst>
              <a:latin typeface="Calibri"/>
              <a:cs typeface="Arial"/>
            </a:endParaRPr>
          </a:p>
        </p:txBody>
      </p:sp>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8472" y="1916832"/>
            <a:ext cx="5933728" cy="41986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1369733">
            <a:off x="2598513" y="1682444"/>
            <a:ext cx="2523417" cy="2272349"/>
          </a:xfrm>
          <a:prstGeom prst="rect">
            <a:avLst/>
          </a:prstGeom>
        </p:spPr>
      </p:pic>
    </p:spTree>
    <p:extLst>
      <p:ext uri="{BB962C8B-B14F-4D97-AF65-F5344CB8AC3E}">
        <p14:creationId xmlns="" xmlns:p14="http://schemas.microsoft.com/office/powerpoint/2010/main" val="30244160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8928992"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Seine Aval » serait </a:t>
            </a:r>
            <a:r>
              <a:rPr lang="fr-FR" sz="3200" dirty="0">
                <a:effectLst>
                  <a:outerShdw blurRad="50800" dist="38100" dir="2700000" algn="tl">
                    <a:prstClr val="black">
                      <a:alpha val="40000"/>
                    </a:prstClr>
                  </a:outerShdw>
                </a:effectLst>
                <a:latin typeface="Calibri"/>
                <a:cs typeface="Arial"/>
              </a:rPr>
              <a:t>composé de la fusion </a:t>
            </a:r>
            <a:r>
              <a:rPr lang="fr-FR" sz="3200" dirty="0" smtClean="0">
                <a:effectLst>
                  <a:outerShdw blurRad="50800" dist="38100" dir="2700000" algn="tl">
                    <a:prstClr val="black">
                      <a:alpha val="40000"/>
                    </a:prstClr>
                  </a:outerShdw>
                </a:effectLst>
                <a:latin typeface="Calibri"/>
                <a:cs typeface="Arial"/>
              </a:rPr>
              <a:t>de</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
        <p:nvSpPr>
          <p:cNvPr id="3" name="Text Placeholder 2"/>
          <p:cNvSpPr>
            <a:spLocks noGrp="1"/>
          </p:cNvSpPr>
          <p:nvPr>
            <p:ph type="body" sz="quarter" idx="10"/>
          </p:nvPr>
        </p:nvSpPr>
        <p:spPr>
          <a:xfrm>
            <a:off x="107504" y="1340768"/>
            <a:ext cx="1368152" cy="4320480"/>
          </a:xfrm>
          <a:ln>
            <a:solidFill>
              <a:schemeClr val="accent1"/>
            </a:solidFill>
          </a:ln>
        </p:spPr>
        <p:txBody>
          <a:bodyPr>
            <a:normAutofit/>
          </a:bodyPr>
          <a:lstStyle/>
          <a:p>
            <a:pPr marL="0" indent="0">
              <a:buNone/>
            </a:pPr>
            <a:endParaRPr lang="fr-FR" sz="1400" dirty="0">
              <a:ea typeface="Calibri"/>
              <a:cs typeface="Times New Roman"/>
            </a:endParaRPr>
          </a:p>
          <a:p>
            <a:pPr marL="0" indent="0">
              <a:buNone/>
            </a:pPr>
            <a:r>
              <a:rPr lang="fr-FR" sz="1400" dirty="0" smtClean="0">
                <a:ea typeface="Calibri"/>
                <a:cs typeface="Times New Roman"/>
              </a:rPr>
              <a:t> La </a:t>
            </a:r>
            <a:r>
              <a:rPr lang="fr-FR" sz="1200" dirty="0" smtClean="0">
                <a:ea typeface="Calibri"/>
                <a:cs typeface="Times New Roman"/>
              </a:rPr>
              <a:t>PAC, Communauté d’agglomération Poissy Achères Conflans, 92850 </a:t>
            </a:r>
            <a:r>
              <a:rPr lang="fr-FR" sz="1200" dirty="0">
                <a:ea typeface="Calibri"/>
                <a:cs typeface="Times New Roman"/>
              </a:rPr>
              <a:t>Habitants. </a:t>
            </a:r>
            <a:endParaRPr lang="fr-FR" sz="1200" dirty="0" smtClean="0">
              <a:ea typeface="Calibri"/>
              <a:cs typeface="Times New Roman"/>
            </a:endParaRPr>
          </a:p>
          <a:p>
            <a:pPr lvl="0"/>
            <a:r>
              <a:rPr lang="fr-FR" sz="1200" dirty="0" smtClean="0">
                <a:ea typeface="Calibri"/>
                <a:cs typeface="Times New Roman"/>
              </a:rPr>
              <a:t>Poissy</a:t>
            </a:r>
            <a:endParaRPr lang="fr-FR" sz="1200" dirty="0">
              <a:ea typeface="Calibri"/>
              <a:cs typeface="Times New Roman"/>
            </a:endParaRPr>
          </a:p>
          <a:p>
            <a:pPr lvl="0"/>
            <a:r>
              <a:rPr lang="fr-FR" sz="1200" dirty="0" smtClean="0">
                <a:ea typeface="Calibri"/>
                <a:cs typeface="Times New Roman"/>
              </a:rPr>
              <a:t>Achères</a:t>
            </a:r>
          </a:p>
          <a:p>
            <a:pPr lvl="0"/>
            <a:r>
              <a:rPr lang="fr-FR" sz="1200" dirty="0" smtClean="0">
                <a:ea typeface="Calibri"/>
                <a:cs typeface="Times New Roman"/>
              </a:rPr>
              <a:t>Conflans</a:t>
            </a:r>
          </a:p>
          <a:p>
            <a:pPr lvl="0"/>
            <a:endParaRPr lang="fr-FR" sz="1200" dirty="0">
              <a:ea typeface="Calibri"/>
              <a:cs typeface="Times New Roman"/>
            </a:endParaRPr>
          </a:p>
        </p:txBody>
      </p:sp>
      <p:pic>
        <p:nvPicPr>
          <p:cNvPr id="5" name="Image 4"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6" name="Text Placeholder 2"/>
          <p:cNvSpPr txBox="1">
            <a:spLocks/>
          </p:cNvSpPr>
          <p:nvPr/>
        </p:nvSpPr>
        <p:spPr>
          <a:xfrm>
            <a:off x="1619672" y="1340768"/>
            <a:ext cx="1368152" cy="4320480"/>
          </a:xfrm>
          <a:prstGeom prst="rect">
            <a:avLst/>
          </a:prstGeom>
          <a:ln>
            <a:solidFill>
              <a:schemeClr val="accent1"/>
            </a:solidFill>
          </a:ln>
        </p:spPr>
        <p:txBody>
          <a:bodyPr vert="horz" lIns="0" tIns="0" rIns="0" bIns="0" rtlCol="0">
            <a:normAutofit lnSpcReduction="1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300" dirty="0" smtClean="0">
                <a:ea typeface="Calibri"/>
                <a:cs typeface="Times New Roman"/>
              </a:rPr>
              <a:t> </a:t>
            </a:r>
          </a:p>
          <a:p>
            <a:pPr marL="0" lvl="0" indent="0">
              <a:buNone/>
            </a:pPr>
            <a:r>
              <a:rPr lang="fr-FR" sz="1300" dirty="0">
                <a:ea typeface="Calibri"/>
                <a:cs typeface="Times New Roman"/>
              </a:rPr>
              <a:t> La </a:t>
            </a:r>
            <a:r>
              <a:rPr lang="fr-FR" sz="1300" dirty="0" smtClean="0">
                <a:ea typeface="Calibri"/>
                <a:cs typeface="Times New Roman"/>
              </a:rPr>
              <a:t>CA2RS, </a:t>
            </a:r>
            <a:r>
              <a:rPr lang="fr-FR" sz="1300" dirty="0">
                <a:ea typeface="Calibri"/>
                <a:cs typeface="Times New Roman"/>
              </a:rPr>
              <a:t>Communauté d’agglomération </a:t>
            </a:r>
            <a:r>
              <a:rPr lang="fr-FR" sz="1300" dirty="0" smtClean="0">
                <a:ea typeface="Calibri"/>
                <a:cs typeface="Times New Roman"/>
              </a:rPr>
              <a:t>des 2 Rives de Seine 90800 </a:t>
            </a:r>
            <a:r>
              <a:rPr lang="fr-FR" sz="1300" dirty="0">
                <a:ea typeface="Calibri"/>
                <a:cs typeface="Times New Roman"/>
              </a:rPr>
              <a:t>Habitants.</a:t>
            </a:r>
          </a:p>
          <a:p>
            <a:r>
              <a:rPr lang="fr-FR" sz="1300" dirty="0" smtClean="0">
                <a:ea typeface="Calibri"/>
                <a:cs typeface="Times New Roman"/>
              </a:rPr>
              <a:t>Andrésy</a:t>
            </a:r>
            <a:endParaRPr lang="fr-FR" sz="1300" dirty="0">
              <a:ea typeface="Calibri"/>
              <a:cs typeface="Times New Roman"/>
            </a:endParaRPr>
          </a:p>
          <a:p>
            <a:r>
              <a:rPr lang="fr-FR" sz="1300" dirty="0" smtClean="0">
                <a:ea typeface="Calibri"/>
                <a:cs typeface="Times New Roman"/>
              </a:rPr>
              <a:t>Carrières sous Poissy</a:t>
            </a:r>
            <a:endParaRPr lang="fr-FR" sz="1300" dirty="0">
              <a:ea typeface="Calibri"/>
              <a:cs typeface="Times New Roman"/>
            </a:endParaRPr>
          </a:p>
          <a:p>
            <a:r>
              <a:rPr lang="fr-FR" sz="1300" dirty="0" err="1" smtClean="0">
                <a:ea typeface="Calibri"/>
                <a:cs typeface="Times New Roman"/>
              </a:rPr>
              <a:t>Chanteloup</a:t>
            </a:r>
            <a:r>
              <a:rPr lang="fr-FR" sz="1300" dirty="0" smtClean="0">
                <a:ea typeface="Calibri"/>
                <a:cs typeface="Times New Roman"/>
              </a:rPr>
              <a:t> les Vignes</a:t>
            </a:r>
            <a:endParaRPr lang="fr-FR" sz="1300" dirty="0">
              <a:ea typeface="Calibri"/>
              <a:cs typeface="Times New Roman"/>
            </a:endParaRPr>
          </a:p>
          <a:p>
            <a:r>
              <a:rPr lang="fr-FR" sz="1300" dirty="0" err="1">
                <a:ea typeface="Calibri"/>
                <a:cs typeface="Times New Roman"/>
              </a:rPr>
              <a:t>Chapet</a:t>
            </a:r>
            <a:endParaRPr lang="fr-FR" sz="1300" dirty="0">
              <a:ea typeface="Calibri"/>
              <a:cs typeface="Times New Roman"/>
            </a:endParaRPr>
          </a:p>
          <a:p>
            <a:r>
              <a:rPr lang="fr-FR" sz="1300" dirty="0">
                <a:ea typeface="Calibri"/>
                <a:cs typeface="Times New Roman"/>
              </a:rPr>
              <a:t>Les </a:t>
            </a:r>
            <a:r>
              <a:rPr lang="fr-FR" sz="1300" dirty="0" err="1">
                <a:ea typeface="Calibri"/>
                <a:cs typeface="Times New Roman"/>
              </a:rPr>
              <a:t>Alluets</a:t>
            </a:r>
            <a:r>
              <a:rPr lang="fr-FR" sz="1300" dirty="0">
                <a:ea typeface="Calibri"/>
                <a:cs typeface="Times New Roman"/>
              </a:rPr>
              <a:t>-le-Roi</a:t>
            </a:r>
          </a:p>
          <a:p>
            <a:r>
              <a:rPr lang="fr-FR" sz="1300" dirty="0">
                <a:ea typeface="Calibri"/>
                <a:cs typeface="Times New Roman"/>
              </a:rPr>
              <a:t>Médan</a:t>
            </a:r>
          </a:p>
          <a:p>
            <a:r>
              <a:rPr lang="fr-FR" sz="1300" dirty="0" err="1">
                <a:ea typeface="Calibri"/>
                <a:cs typeface="Times New Roman"/>
              </a:rPr>
              <a:t>Morainvilliers</a:t>
            </a:r>
            <a:endParaRPr lang="fr-FR" sz="1300" dirty="0">
              <a:ea typeface="Calibri"/>
              <a:cs typeface="Times New Roman"/>
            </a:endParaRPr>
          </a:p>
          <a:p>
            <a:r>
              <a:rPr lang="fr-FR" sz="1300" dirty="0">
                <a:ea typeface="Calibri"/>
                <a:cs typeface="Times New Roman"/>
              </a:rPr>
              <a:t>Orgeval</a:t>
            </a:r>
          </a:p>
          <a:p>
            <a:r>
              <a:rPr lang="fr-FR" sz="1300" dirty="0">
                <a:ea typeface="Calibri"/>
                <a:cs typeface="Times New Roman"/>
              </a:rPr>
              <a:t>Triel-sur-Seine</a:t>
            </a:r>
          </a:p>
          <a:p>
            <a:r>
              <a:rPr lang="fr-FR" sz="1300" dirty="0">
                <a:ea typeface="Calibri"/>
                <a:cs typeface="Times New Roman"/>
              </a:rPr>
              <a:t>Verneuil-sur-Seine</a:t>
            </a:r>
          </a:p>
          <a:p>
            <a:r>
              <a:rPr lang="fr-FR" sz="1300" dirty="0">
                <a:ea typeface="Calibri"/>
                <a:cs typeface="Times New Roman"/>
              </a:rPr>
              <a:t>Vernouillet</a:t>
            </a:r>
          </a:p>
          <a:p>
            <a:r>
              <a:rPr lang="fr-FR" sz="1300" dirty="0" err="1">
                <a:ea typeface="Calibri"/>
                <a:cs typeface="Times New Roman"/>
              </a:rPr>
              <a:t>Villennes</a:t>
            </a:r>
            <a:r>
              <a:rPr lang="fr-FR" sz="1300" dirty="0">
                <a:ea typeface="Calibri"/>
                <a:cs typeface="Times New Roman"/>
              </a:rPr>
              <a:t>-sur-Seine</a:t>
            </a:r>
          </a:p>
          <a:p>
            <a:endParaRPr lang="fr-FR" sz="1200" dirty="0"/>
          </a:p>
        </p:txBody>
      </p:sp>
      <p:sp>
        <p:nvSpPr>
          <p:cNvPr id="7" name="Text Placeholder 2"/>
          <p:cNvSpPr txBox="1">
            <a:spLocks/>
          </p:cNvSpPr>
          <p:nvPr/>
        </p:nvSpPr>
        <p:spPr>
          <a:xfrm>
            <a:off x="3131840" y="1340768"/>
            <a:ext cx="1368152" cy="4320480"/>
          </a:xfrm>
          <a:prstGeom prst="rect">
            <a:avLst/>
          </a:prstGeom>
          <a:ln>
            <a:solidFill>
              <a:schemeClr val="accent1"/>
            </a:solidFill>
          </a:ln>
        </p:spPr>
        <p:txBody>
          <a:bodyPr vert="horz" lIns="0" tIns="0" rIns="0" bIns="0" rtlCol="0">
            <a:normAutofit fontScale="92500" lnSpcReduction="1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200" dirty="0" smtClean="0">
                <a:ea typeface="Calibri"/>
                <a:cs typeface="Times New Roman"/>
              </a:rPr>
              <a:t> </a:t>
            </a:r>
          </a:p>
          <a:p>
            <a:pPr marL="0" lvl="0" indent="0">
              <a:buNone/>
            </a:pPr>
            <a:r>
              <a:rPr lang="fr-FR" sz="1200" dirty="0" smtClean="0">
                <a:ea typeface="Calibri"/>
                <a:cs typeface="Times New Roman"/>
              </a:rPr>
              <a:t> </a:t>
            </a:r>
            <a:r>
              <a:rPr lang="fr-FR" sz="1200" dirty="0">
                <a:ea typeface="Calibri"/>
                <a:cs typeface="Times New Roman"/>
              </a:rPr>
              <a:t>La </a:t>
            </a:r>
            <a:r>
              <a:rPr lang="fr-FR" sz="1200" dirty="0" smtClean="0">
                <a:ea typeface="Calibri"/>
                <a:cs typeface="Times New Roman"/>
              </a:rPr>
              <a:t>CASV, </a:t>
            </a:r>
            <a:r>
              <a:rPr lang="fr-FR" sz="1200" dirty="0">
                <a:ea typeface="Calibri"/>
                <a:cs typeface="Times New Roman"/>
              </a:rPr>
              <a:t>Communauté d’agglomération </a:t>
            </a:r>
            <a:r>
              <a:rPr lang="fr-FR" sz="1200" dirty="0" smtClean="0">
                <a:ea typeface="Calibri"/>
                <a:cs typeface="Times New Roman"/>
              </a:rPr>
              <a:t>Seine et Vexin 67957 Habitants</a:t>
            </a:r>
            <a:r>
              <a:rPr lang="fr-FR" sz="1200" dirty="0">
                <a:ea typeface="Calibri"/>
                <a:cs typeface="Times New Roman"/>
              </a:rPr>
              <a:t>.</a:t>
            </a:r>
          </a:p>
          <a:p>
            <a:r>
              <a:rPr lang="fr-FR" sz="1200" dirty="0" err="1">
                <a:ea typeface="Calibri"/>
                <a:cs typeface="Times New Roman"/>
              </a:rPr>
              <a:t>Bouafle</a:t>
            </a:r>
            <a:endParaRPr lang="fr-FR" sz="1200" dirty="0">
              <a:ea typeface="Calibri"/>
              <a:cs typeface="Times New Roman"/>
            </a:endParaRPr>
          </a:p>
          <a:p>
            <a:r>
              <a:rPr lang="fr-FR" sz="1200" dirty="0" err="1">
                <a:ea typeface="Calibri"/>
                <a:cs typeface="Times New Roman"/>
              </a:rPr>
              <a:t>Brueil</a:t>
            </a:r>
            <a:r>
              <a:rPr lang="fr-FR" sz="1200" dirty="0">
                <a:ea typeface="Calibri"/>
                <a:cs typeface="Times New Roman"/>
              </a:rPr>
              <a:t> en Vexin</a:t>
            </a:r>
          </a:p>
          <a:p>
            <a:r>
              <a:rPr lang="fr-FR" sz="1200" dirty="0" err="1">
                <a:ea typeface="Calibri"/>
                <a:cs typeface="Times New Roman"/>
              </a:rPr>
              <a:t>Ecquevilly</a:t>
            </a:r>
            <a:endParaRPr lang="fr-FR" sz="1200" dirty="0">
              <a:ea typeface="Calibri"/>
              <a:cs typeface="Times New Roman"/>
            </a:endParaRPr>
          </a:p>
          <a:p>
            <a:r>
              <a:rPr lang="fr-FR" sz="1200" dirty="0" err="1">
                <a:ea typeface="Calibri"/>
                <a:cs typeface="Times New Roman"/>
              </a:rPr>
              <a:t>Evecquemont</a:t>
            </a:r>
            <a:endParaRPr lang="fr-FR" sz="1200" dirty="0">
              <a:ea typeface="Calibri"/>
              <a:cs typeface="Times New Roman"/>
            </a:endParaRPr>
          </a:p>
          <a:p>
            <a:r>
              <a:rPr lang="fr-FR" sz="1200" dirty="0">
                <a:ea typeface="Calibri"/>
                <a:cs typeface="Times New Roman"/>
              </a:rPr>
              <a:t>Flins-sur-Seine</a:t>
            </a:r>
          </a:p>
          <a:p>
            <a:r>
              <a:rPr lang="fr-FR" sz="1200" dirty="0">
                <a:ea typeface="Calibri"/>
                <a:cs typeface="Times New Roman"/>
              </a:rPr>
              <a:t>Gaillon-sur-</a:t>
            </a:r>
            <a:r>
              <a:rPr lang="fr-FR" sz="1200" dirty="0" err="1">
                <a:ea typeface="Calibri"/>
                <a:cs typeface="Times New Roman"/>
              </a:rPr>
              <a:t>Montcient</a:t>
            </a:r>
            <a:endParaRPr lang="fr-FR" sz="1200" dirty="0">
              <a:ea typeface="Calibri"/>
              <a:cs typeface="Times New Roman"/>
            </a:endParaRPr>
          </a:p>
          <a:p>
            <a:r>
              <a:rPr lang="fr-FR" sz="1200" dirty="0" err="1">
                <a:ea typeface="Calibri"/>
                <a:cs typeface="Times New Roman"/>
              </a:rPr>
              <a:t>Hardricourt</a:t>
            </a:r>
            <a:r>
              <a:rPr lang="fr-FR" sz="1200" dirty="0">
                <a:ea typeface="Calibri"/>
                <a:cs typeface="Times New Roman"/>
              </a:rPr>
              <a:t>, </a:t>
            </a:r>
            <a:r>
              <a:rPr lang="fr-FR" sz="1200" dirty="0" err="1">
                <a:ea typeface="Calibri"/>
                <a:cs typeface="Times New Roman"/>
              </a:rPr>
              <a:t>Jambville</a:t>
            </a:r>
            <a:endParaRPr lang="fr-FR" sz="1200" dirty="0">
              <a:ea typeface="Calibri"/>
              <a:cs typeface="Times New Roman"/>
            </a:endParaRPr>
          </a:p>
          <a:p>
            <a:r>
              <a:rPr lang="fr-FR" sz="1200" dirty="0" err="1">
                <a:ea typeface="Calibri"/>
                <a:cs typeface="Times New Roman"/>
              </a:rPr>
              <a:t>Juziers</a:t>
            </a:r>
            <a:endParaRPr lang="fr-FR" sz="1200" dirty="0">
              <a:ea typeface="Calibri"/>
              <a:cs typeface="Times New Roman"/>
            </a:endParaRPr>
          </a:p>
          <a:p>
            <a:r>
              <a:rPr lang="fr-FR" sz="1200" dirty="0" err="1">
                <a:ea typeface="Calibri"/>
                <a:cs typeface="Times New Roman"/>
              </a:rPr>
              <a:t>Lainville</a:t>
            </a:r>
            <a:r>
              <a:rPr lang="fr-FR" sz="1200" dirty="0">
                <a:ea typeface="Calibri"/>
                <a:cs typeface="Times New Roman"/>
              </a:rPr>
              <a:t>-en-Vexin</a:t>
            </a:r>
          </a:p>
          <a:p>
            <a:r>
              <a:rPr lang="fr-FR" sz="1200" dirty="0">
                <a:ea typeface="Calibri"/>
                <a:cs typeface="Times New Roman"/>
              </a:rPr>
              <a:t>Les Mureaux, Meulan-en-Yvelines</a:t>
            </a:r>
          </a:p>
          <a:p>
            <a:r>
              <a:rPr lang="fr-FR" sz="1200" dirty="0" err="1">
                <a:ea typeface="Calibri"/>
                <a:cs typeface="Times New Roman"/>
              </a:rPr>
              <a:t>Mezy-sur-Seine</a:t>
            </a:r>
            <a:endParaRPr lang="fr-FR" sz="1200" dirty="0">
              <a:ea typeface="Calibri"/>
              <a:cs typeface="Times New Roman"/>
            </a:endParaRPr>
          </a:p>
          <a:p>
            <a:r>
              <a:rPr lang="fr-FR" sz="1200" dirty="0" err="1">
                <a:ea typeface="Calibri"/>
                <a:cs typeface="Times New Roman"/>
              </a:rPr>
              <a:t>Montalet</a:t>
            </a:r>
            <a:r>
              <a:rPr lang="fr-FR" sz="1200" dirty="0">
                <a:ea typeface="Calibri"/>
                <a:cs typeface="Times New Roman"/>
              </a:rPr>
              <a:t>-le-Bois</a:t>
            </a:r>
          </a:p>
          <a:p>
            <a:r>
              <a:rPr lang="fr-FR" sz="1200" dirty="0" err="1">
                <a:ea typeface="Calibri"/>
                <a:cs typeface="Times New Roman"/>
              </a:rPr>
              <a:t>Oinville</a:t>
            </a:r>
            <a:r>
              <a:rPr lang="fr-FR" sz="1200" dirty="0">
                <a:ea typeface="Calibri"/>
                <a:cs typeface="Times New Roman"/>
              </a:rPr>
              <a:t>-sur-</a:t>
            </a:r>
            <a:r>
              <a:rPr lang="fr-FR" sz="1200" dirty="0" err="1">
                <a:ea typeface="Calibri"/>
                <a:cs typeface="Times New Roman"/>
              </a:rPr>
              <a:t>Montcient</a:t>
            </a:r>
            <a:endParaRPr lang="fr-FR" sz="1200" dirty="0">
              <a:ea typeface="Calibri"/>
              <a:cs typeface="Times New Roman"/>
            </a:endParaRPr>
          </a:p>
          <a:p>
            <a:r>
              <a:rPr lang="fr-FR" sz="1200" dirty="0" err="1">
                <a:ea typeface="Calibri"/>
                <a:cs typeface="Times New Roman"/>
              </a:rPr>
              <a:t>Tessancourt</a:t>
            </a:r>
            <a:r>
              <a:rPr lang="fr-FR" sz="1200" dirty="0">
                <a:ea typeface="Calibri"/>
                <a:cs typeface="Times New Roman"/>
              </a:rPr>
              <a:t>-sur-Aubette</a:t>
            </a:r>
          </a:p>
          <a:p>
            <a:r>
              <a:rPr lang="fr-FR" sz="1200" dirty="0">
                <a:ea typeface="Calibri"/>
                <a:cs typeface="Times New Roman"/>
              </a:rPr>
              <a:t>Vaux-sur-Seine</a:t>
            </a:r>
          </a:p>
          <a:p>
            <a:endParaRPr lang="fr-FR" sz="1200" dirty="0">
              <a:ea typeface="Calibri"/>
              <a:cs typeface="Times New Roman"/>
            </a:endParaRPr>
          </a:p>
          <a:p>
            <a:endParaRPr lang="fr-FR" sz="1200" dirty="0">
              <a:ea typeface="Calibri"/>
              <a:cs typeface="Times New Roman"/>
            </a:endParaRPr>
          </a:p>
          <a:p>
            <a:endParaRPr lang="fr-FR" sz="1200" dirty="0" smtClean="0">
              <a:ea typeface="Calibri"/>
              <a:cs typeface="Times New Roman"/>
            </a:endParaRPr>
          </a:p>
          <a:p>
            <a:endParaRPr lang="fr-FR" sz="1200" dirty="0">
              <a:ea typeface="Calibri"/>
              <a:cs typeface="Times New Roman"/>
            </a:endParaRPr>
          </a:p>
          <a:p>
            <a:endParaRPr lang="fr-FR" sz="1200" dirty="0" smtClean="0">
              <a:ea typeface="Calibri"/>
              <a:cs typeface="Times New Roman"/>
            </a:endParaRPr>
          </a:p>
          <a:p>
            <a:endParaRPr lang="fr-FR" sz="1200" dirty="0">
              <a:ea typeface="Calibri"/>
              <a:cs typeface="Times New Roman"/>
            </a:endParaRPr>
          </a:p>
          <a:p>
            <a:endParaRPr lang="fr-FR" sz="1200" dirty="0">
              <a:ea typeface="Calibri"/>
              <a:cs typeface="Times New Roman"/>
            </a:endParaRPr>
          </a:p>
        </p:txBody>
      </p:sp>
      <p:sp>
        <p:nvSpPr>
          <p:cNvPr id="8" name="Text Placeholder 2"/>
          <p:cNvSpPr txBox="1">
            <a:spLocks/>
          </p:cNvSpPr>
          <p:nvPr/>
        </p:nvSpPr>
        <p:spPr>
          <a:xfrm>
            <a:off x="4644008" y="1340768"/>
            <a:ext cx="1368152" cy="4320480"/>
          </a:xfrm>
          <a:prstGeom prst="rect">
            <a:avLst/>
          </a:prstGeom>
          <a:ln>
            <a:solidFill>
              <a:schemeClr val="accent1"/>
            </a:solidFill>
          </a:ln>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200" dirty="0">
                <a:ea typeface="Calibri"/>
                <a:cs typeface="Times New Roman"/>
              </a:rPr>
              <a:t>  </a:t>
            </a:r>
            <a:endParaRPr lang="fr-FR" sz="1200" dirty="0" smtClean="0">
              <a:ea typeface="Calibri"/>
              <a:cs typeface="Times New Roman"/>
            </a:endParaRPr>
          </a:p>
          <a:p>
            <a:pPr marL="0" lvl="0" indent="0">
              <a:buNone/>
            </a:pPr>
            <a:r>
              <a:rPr lang="fr-FR" sz="1200" dirty="0" smtClean="0">
                <a:ea typeface="Calibri"/>
                <a:cs typeface="Times New Roman"/>
              </a:rPr>
              <a:t> </a:t>
            </a:r>
            <a:r>
              <a:rPr lang="fr-FR" sz="1100" dirty="0">
                <a:ea typeface="Calibri"/>
                <a:cs typeface="Times New Roman"/>
              </a:rPr>
              <a:t>La CCSM Communauté de Communes Seine </a:t>
            </a:r>
            <a:r>
              <a:rPr lang="fr-FR" sz="1100" dirty="0" err="1">
                <a:ea typeface="Calibri"/>
                <a:cs typeface="Times New Roman"/>
              </a:rPr>
              <a:t>Mauldres</a:t>
            </a:r>
            <a:r>
              <a:rPr lang="fr-FR" sz="1100" dirty="0">
                <a:ea typeface="Calibri"/>
                <a:cs typeface="Times New Roman"/>
              </a:rPr>
              <a:t>, </a:t>
            </a:r>
            <a:r>
              <a:rPr lang="fr-FR" sz="1100" dirty="0" smtClean="0">
                <a:ea typeface="Calibri"/>
                <a:cs typeface="Times New Roman"/>
              </a:rPr>
              <a:t>14093 </a:t>
            </a:r>
            <a:r>
              <a:rPr lang="fr-FR" sz="1100" dirty="0">
                <a:ea typeface="Calibri"/>
                <a:cs typeface="Times New Roman"/>
              </a:rPr>
              <a:t>Habitants.</a:t>
            </a:r>
          </a:p>
          <a:p>
            <a:r>
              <a:rPr lang="fr-FR" sz="1100" dirty="0">
                <a:ea typeface="Calibri"/>
                <a:cs typeface="Times New Roman"/>
              </a:rPr>
              <a:t>Aubergenville</a:t>
            </a:r>
          </a:p>
          <a:p>
            <a:r>
              <a:rPr lang="fr-FR" sz="1100" dirty="0" smtClean="0">
                <a:ea typeface="Calibri"/>
                <a:cs typeface="Times New Roman"/>
              </a:rPr>
              <a:t>Aulnay-sur-Mauldre</a:t>
            </a:r>
          </a:p>
          <a:p>
            <a:r>
              <a:rPr lang="fr-FR" sz="1100" dirty="0" err="1" smtClean="0">
                <a:ea typeface="Calibri"/>
                <a:cs typeface="Times New Roman"/>
              </a:rPr>
              <a:t>Nezel</a:t>
            </a:r>
            <a:r>
              <a:rPr lang="fr-FR" sz="1200" dirty="0">
                <a:solidFill>
                  <a:srgbClr val="2E74B5"/>
                </a:solidFill>
                <a:ea typeface="Calibri"/>
                <a:cs typeface="Times New Roman"/>
              </a:rPr>
              <a:t>.</a:t>
            </a:r>
            <a:endParaRPr lang="fr-FR" sz="1200" dirty="0">
              <a:ea typeface="Calibri"/>
              <a:cs typeface="Times New Roman"/>
            </a:endParaRPr>
          </a:p>
        </p:txBody>
      </p:sp>
      <p:sp>
        <p:nvSpPr>
          <p:cNvPr id="9" name="Title 1"/>
          <p:cNvSpPr txBox="1">
            <a:spLocks/>
          </p:cNvSpPr>
          <p:nvPr/>
        </p:nvSpPr>
        <p:spPr>
          <a:xfrm>
            <a:off x="467544" y="633144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Perception  de ce Projet pour les Yvelines </a:t>
            </a:r>
            <a:endParaRPr lang="fr-FR" sz="1400" noProof="1">
              <a:effectLst>
                <a:outerShdw blurRad="50800" dist="38100" dir="2700000" algn="tl">
                  <a:prstClr val="black">
                    <a:alpha val="40000"/>
                  </a:prstClr>
                </a:outerShdw>
              </a:effectLst>
              <a:latin typeface="Calibri"/>
              <a:cs typeface="Arial"/>
            </a:endParaRPr>
          </a:p>
        </p:txBody>
      </p:sp>
      <p:sp>
        <p:nvSpPr>
          <p:cNvPr id="10" name="Text Placeholder 2"/>
          <p:cNvSpPr txBox="1">
            <a:spLocks/>
          </p:cNvSpPr>
          <p:nvPr/>
        </p:nvSpPr>
        <p:spPr>
          <a:xfrm>
            <a:off x="107504" y="5661248"/>
            <a:ext cx="8928992" cy="648072"/>
          </a:xfrm>
          <a:prstGeom prst="rect">
            <a:avLst/>
          </a:prstGeom>
          <a:ln>
            <a:solidFill>
              <a:schemeClr val="accent1"/>
            </a:solidFill>
          </a:ln>
        </p:spPr>
        <p:txBody>
          <a:bodyPr vert="horz" lIns="0" tIns="0" rIns="0" bIns="0" rtlCol="0">
            <a:normAutofit lnSpcReduction="1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fr-FR" sz="4800" dirty="0" smtClean="0">
                <a:ea typeface="Calibri"/>
                <a:cs typeface="Times New Roman"/>
              </a:rPr>
              <a:t>405 000 Habitants</a:t>
            </a:r>
          </a:p>
          <a:p>
            <a:endParaRPr lang="fr-FR" sz="1200" dirty="0"/>
          </a:p>
        </p:txBody>
      </p:sp>
      <p:sp>
        <p:nvSpPr>
          <p:cNvPr id="11" name="Text Placeholder 2"/>
          <p:cNvSpPr txBox="1">
            <a:spLocks/>
          </p:cNvSpPr>
          <p:nvPr/>
        </p:nvSpPr>
        <p:spPr>
          <a:xfrm>
            <a:off x="6156176" y="1340768"/>
            <a:ext cx="1368152" cy="4320480"/>
          </a:xfrm>
          <a:prstGeom prst="rect">
            <a:avLst/>
          </a:prstGeom>
          <a:ln>
            <a:solidFill>
              <a:schemeClr val="accent1"/>
            </a:solidFill>
          </a:ln>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200" dirty="0">
                <a:ea typeface="Calibri"/>
                <a:cs typeface="Times New Roman"/>
              </a:rPr>
              <a:t>  </a:t>
            </a:r>
            <a:endParaRPr lang="fr-FR" sz="1200" dirty="0" smtClean="0">
              <a:ea typeface="Calibri"/>
              <a:cs typeface="Times New Roman"/>
            </a:endParaRPr>
          </a:p>
          <a:p>
            <a:pPr marL="0" lvl="0" indent="0">
              <a:buNone/>
            </a:pPr>
            <a:r>
              <a:rPr lang="fr-FR" sz="1200" dirty="0" smtClean="0">
                <a:ea typeface="Calibri"/>
                <a:cs typeface="Times New Roman"/>
              </a:rPr>
              <a:t> </a:t>
            </a:r>
            <a:r>
              <a:rPr lang="fr-FR" sz="1200" dirty="0">
                <a:ea typeface="Calibri"/>
                <a:cs typeface="Times New Roman"/>
              </a:rPr>
              <a:t>La </a:t>
            </a:r>
            <a:r>
              <a:rPr lang="fr-FR" sz="1200" dirty="0" smtClean="0">
                <a:ea typeface="Calibri"/>
                <a:cs typeface="Times New Roman"/>
              </a:rPr>
              <a:t>CCCV Communauté de Communes  Coteaux du Vexin   , 21494 Habitants</a:t>
            </a:r>
            <a:endParaRPr lang="fr-FR" sz="1200" dirty="0">
              <a:ea typeface="Calibri"/>
              <a:cs typeface="Times New Roman"/>
            </a:endParaRPr>
          </a:p>
          <a:p>
            <a:r>
              <a:rPr lang="fr-FR" sz="1200" dirty="0" smtClean="0">
                <a:ea typeface="Calibri"/>
                <a:cs typeface="Times New Roman"/>
              </a:rPr>
              <a:t>Limay</a:t>
            </a:r>
            <a:endParaRPr lang="fr-FR" sz="1200" dirty="0">
              <a:ea typeface="Calibri"/>
              <a:cs typeface="Times New Roman"/>
            </a:endParaRPr>
          </a:p>
          <a:p>
            <a:r>
              <a:rPr lang="fr-FR" sz="1200" dirty="0" err="1" smtClean="0">
                <a:ea typeface="Calibri"/>
                <a:cs typeface="Times New Roman"/>
              </a:rPr>
              <a:t>Issou</a:t>
            </a:r>
            <a:endParaRPr lang="fr-FR" sz="1200" dirty="0">
              <a:ea typeface="Calibri"/>
              <a:cs typeface="Times New Roman"/>
            </a:endParaRPr>
          </a:p>
          <a:p>
            <a:r>
              <a:rPr lang="fr-FR" sz="1200" dirty="0" err="1">
                <a:ea typeface="Calibri"/>
                <a:cs typeface="Times New Roman"/>
              </a:rPr>
              <a:t>Guitrancourt</a:t>
            </a:r>
            <a:endParaRPr lang="fr-FR" sz="1200" dirty="0">
              <a:ea typeface="Calibri"/>
              <a:cs typeface="Times New Roman"/>
            </a:endParaRPr>
          </a:p>
        </p:txBody>
      </p:sp>
      <p:sp>
        <p:nvSpPr>
          <p:cNvPr id="12" name="Text Placeholder 2"/>
          <p:cNvSpPr txBox="1">
            <a:spLocks/>
          </p:cNvSpPr>
          <p:nvPr/>
        </p:nvSpPr>
        <p:spPr>
          <a:xfrm>
            <a:off x="7668344" y="1340768"/>
            <a:ext cx="1368152" cy="4320480"/>
          </a:xfrm>
          <a:prstGeom prst="rect">
            <a:avLst/>
          </a:prstGeom>
          <a:ln>
            <a:solidFill>
              <a:schemeClr val="accent1"/>
            </a:solidFill>
          </a:ln>
        </p:spPr>
        <p:txBody>
          <a:bodyPr vert="horz" lIns="0" tIns="0" rIns="0" bIns="0" rtlCol="0">
            <a:normAutofit fontScale="70000" lnSpcReduction="2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200" dirty="0">
                <a:ea typeface="Calibri"/>
                <a:cs typeface="Times New Roman"/>
              </a:rPr>
              <a:t>  </a:t>
            </a:r>
            <a:endParaRPr lang="fr-FR" sz="1200" dirty="0" smtClean="0">
              <a:ea typeface="Calibri"/>
              <a:cs typeface="Times New Roman"/>
            </a:endParaRPr>
          </a:p>
          <a:p>
            <a:pPr marL="0" lvl="0" indent="0">
              <a:buNone/>
            </a:pPr>
            <a:r>
              <a:rPr lang="fr-FR" sz="1200" dirty="0" smtClean="0">
                <a:ea typeface="Calibri"/>
                <a:cs typeface="Times New Roman"/>
              </a:rPr>
              <a:t> </a:t>
            </a:r>
            <a:r>
              <a:rPr lang="fr-FR" sz="1200" dirty="0">
                <a:ea typeface="Calibri"/>
                <a:cs typeface="Times New Roman"/>
              </a:rPr>
              <a:t>La </a:t>
            </a:r>
            <a:r>
              <a:rPr lang="fr-FR" sz="1200" dirty="0" smtClean="0">
                <a:ea typeface="Calibri"/>
                <a:cs typeface="Times New Roman"/>
              </a:rPr>
              <a:t>CAMY Communauté d’agglomération Mantes Yvelines 113709 Habitants</a:t>
            </a:r>
            <a:endParaRPr lang="fr-FR" sz="1200" dirty="0">
              <a:ea typeface="Calibri"/>
              <a:cs typeface="Times New Roman"/>
            </a:endParaRPr>
          </a:p>
          <a:p>
            <a:r>
              <a:rPr lang="fr-FR" sz="1200" dirty="0" smtClean="0">
                <a:ea typeface="Calibri"/>
                <a:cs typeface="Times New Roman"/>
              </a:rPr>
              <a:t>Arnouville les Mantes</a:t>
            </a:r>
            <a:endParaRPr lang="fr-FR" sz="1200" dirty="0">
              <a:ea typeface="Calibri"/>
              <a:cs typeface="Times New Roman"/>
            </a:endParaRPr>
          </a:p>
          <a:p>
            <a:r>
              <a:rPr lang="fr-FR" sz="1100" dirty="0" err="1">
                <a:ea typeface="Calibri"/>
                <a:cs typeface="Times New Roman"/>
              </a:rPr>
              <a:t>Auffreville</a:t>
            </a:r>
            <a:r>
              <a:rPr lang="fr-FR" sz="1100" dirty="0">
                <a:ea typeface="Calibri"/>
                <a:cs typeface="Times New Roman"/>
              </a:rPr>
              <a:t> </a:t>
            </a:r>
            <a:r>
              <a:rPr lang="fr-FR" sz="1100" dirty="0" err="1">
                <a:ea typeface="Calibri"/>
                <a:cs typeface="Times New Roman"/>
              </a:rPr>
              <a:t>Brasseuil</a:t>
            </a:r>
            <a:endParaRPr lang="fr-FR" sz="1100" dirty="0">
              <a:ea typeface="Calibri"/>
              <a:cs typeface="Times New Roman"/>
            </a:endParaRPr>
          </a:p>
          <a:p>
            <a:r>
              <a:rPr lang="fr-FR" sz="1100" dirty="0">
                <a:ea typeface="Calibri"/>
                <a:cs typeface="Times New Roman"/>
              </a:rPr>
              <a:t>Breuil-bois-Robert</a:t>
            </a:r>
          </a:p>
          <a:p>
            <a:r>
              <a:rPr lang="fr-FR" sz="1100" dirty="0" err="1">
                <a:ea typeface="Calibri"/>
                <a:cs typeface="Times New Roman"/>
              </a:rPr>
              <a:t>Buchelay</a:t>
            </a:r>
            <a:endParaRPr lang="fr-FR" sz="1100" dirty="0">
              <a:ea typeface="Calibri"/>
              <a:cs typeface="Times New Roman"/>
            </a:endParaRPr>
          </a:p>
          <a:p>
            <a:r>
              <a:rPr lang="fr-FR" sz="1100" dirty="0">
                <a:ea typeface="Calibri"/>
                <a:cs typeface="Times New Roman"/>
              </a:rPr>
              <a:t>Drocourt</a:t>
            </a:r>
          </a:p>
          <a:p>
            <a:r>
              <a:rPr lang="fr-FR" sz="1100" dirty="0" err="1">
                <a:ea typeface="Calibri"/>
                <a:cs typeface="Times New Roman"/>
              </a:rPr>
              <a:t>Follainville-Dennemont</a:t>
            </a:r>
            <a:endParaRPr lang="fr-FR" sz="1100" dirty="0">
              <a:ea typeface="Calibri"/>
              <a:cs typeface="Times New Roman"/>
            </a:endParaRPr>
          </a:p>
          <a:p>
            <a:r>
              <a:rPr lang="fr-FR" sz="1100" dirty="0">
                <a:ea typeface="Calibri"/>
                <a:cs typeface="Times New Roman"/>
              </a:rPr>
              <a:t>Guerville</a:t>
            </a:r>
          </a:p>
          <a:p>
            <a:r>
              <a:rPr lang="fr-FR" sz="1100" dirty="0" err="1">
                <a:ea typeface="Calibri"/>
                <a:cs typeface="Times New Roman"/>
              </a:rPr>
              <a:t>Hargeville</a:t>
            </a:r>
            <a:endParaRPr lang="fr-FR" sz="1100" dirty="0">
              <a:ea typeface="Calibri"/>
              <a:cs typeface="Times New Roman"/>
            </a:endParaRPr>
          </a:p>
          <a:p>
            <a:r>
              <a:rPr lang="fr-FR" sz="1100" dirty="0">
                <a:ea typeface="Calibri"/>
                <a:cs typeface="Times New Roman"/>
              </a:rPr>
              <a:t>Magnanville</a:t>
            </a:r>
          </a:p>
          <a:p>
            <a:r>
              <a:rPr lang="fr-FR" sz="1100" dirty="0">
                <a:ea typeface="Calibri"/>
                <a:cs typeface="Times New Roman"/>
              </a:rPr>
              <a:t>La Falaise</a:t>
            </a:r>
          </a:p>
          <a:p>
            <a:r>
              <a:rPr lang="fr-FR" sz="1100" dirty="0">
                <a:ea typeface="Calibri"/>
                <a:cs typeface="Times New Roman"/>
              </a:rPr>
              <a:t>Le Tertre-Saint-Denis</a:t>
            </a:r>
          </a:p>
          <a:p>
            <a:r>
              <a:rPr lang="fr-FR" sz="1100" dirty="0">
                <a:ea typeface="Calibri"/>
                <a:cs typeface="Times New Roman"/>
              </a:rPr>
              <a:t>Mézières-sur-Seine</a:t>
            </a:r>
          </a:p>
          <a:p>
            <a:r>
              <a:rPr lang="fr-FR" sz="1100" dirty="0" err="1">
                <a:ea typeface="Calibri"/>
                <a:cs typeface="Times New Roman"/>
              </a:rPr>
              <a:t>Perdreauville</a:t>
            </a:r>
            <a:endParaRPr lang="fr-FR" sz="1100" dirty="0">
              <a:ea typeface="Calibri"/>
              <a:cs typeface="Times New Roman"/>
            </a:endParaRPr>
          </a:p>
          <a:p>
            <a:r>
              <a:rPr lang="fr-FR" sz="1100" dirty="0" err="1">
                <a:ea typeface="Calibri"/>
                <a:cs typeface="Times New Roman"/>
              </a:rPr>
              <a:t>Soindres</a:t>
            </a:r>
            <a:endParaRPr lang="fr-FR" sz="1100" dirty="0">
              <a:ea typeface="Calibri"/>
              <a:cs typeface="Times New Roman"/>
            </a:endParaRPr>
          </a:p>
          <a:p>
            <a:r>
              <a:rPr lang="fr-FR" sz="1100" dirty="0">
                <a:ea typeface="Calibri"/>
                <a:cs typeface="Times New Roman"/>
              </a:rPr>
              <a:t>Vert</a:t>
            </a:r>
          </a:p>
          <a:p>
            <a:r>
              <a:rPr lang="fr-FR" sz="1100" dirty="0">
                <a:ea typeface="Calibri"/>
                <a:cs typeface="Times New Roman"/>
              </a:rPr>
              <a:t>Fontenay-</a:t>
            </a:r>
            <a:r>
              <a:rPr lang="fr-FR" sz="1100" dirty="0" err="1">
                <a:ea typeface="Calibri"/>
                <a:cs typeface="Times New Roman"/>
              </a:rPr>
              <a:t>Mauvoisin</a:t>
            </a:r>
            <a:endParaRPr lang="fr-FR" sz="1100" dirty="0">
              <a:ea typeface="Calibri"/>
              <a:cs typeface="Times New Roman"/>
            </a:endParaRPr>
          </a:p>
          <a:p>
            <a:r>
              <a:rPr lang="fr-FR" sz="1100" dirty="0">
                <a:ea typeface="Calibri"/>
                <a:cs typeface="Times New Roman"/>
              </a:rPr>
              <a:t>Gargenville</a:t>
            </a:r>
          </a:p>
          <a:p>
            <a:r>
              <a:rPr lang="fr-FR" sz="1100" dirty="0">
                <a:ea typeface="Calibri"/>
                <a:cs typeface="Times New Roman"/>
              </a:rPr>
              <a:t>Saint-Martin-la-Garenne</a:t>
            </a:r>
          </a:p>
          <a:p>
            <a:r>
              <a:rPr lang="fr-FR" sz="1100" dirty="0">
                <a:ea typeface="Calibri"/>
                <a:cs typeface="Times New Roman"/>
              </a:rPr>
              <a:t>Mantes-la-Jolie</a:t>
            </a:r>
          </a:p>
          <a:p>
            <a:r>
              <a:rPr lang="fr-FR" sz="1100" dirty="0">
                <a:ea typeface="Calibri"/>
                <a:cs typeface="Times New Roman"/>
              </a:rPr>
              <a:t>Mantes-la-Ville</a:t>
            </a:r>
          </a:p>
          <a:p>
            <a:r>
              <a:rPr lang="fr-FR" sz="1100" dirty="0">
                <a:ea typeface="Calibri"/>
                <a:cs typeface="Times New Roman"/>
              </a:rPr>
              <a:t>Méricourt</a:t>
            </a:r>
          </a:p>
          <a:p>
            <a:r>
              <a:rPr lang="fr-FR" sz="1100" dirty="0">
                <a:ea typeface="Calibri"/>
                <a:cs typeface="Times New Roman"/>
              </a:rPr>
              <a:t>Mousseaux-sur-Seine</a:t>
            </a:r>
          </a:p>
          <a:p>
            <a:r>
              <a:rPr lang="fr-FR" sz="1100" dirty="0">
                <a:ea typeface="Calibri"/>
                <a:cs typeface="Times New Roman"/>
              </a:rPr>
              <a:t>Porcheville</a:t>
            </a:r>
          </a:p>
          <a:p>
            <a:r>
              <a:rPr lang="fr-FR" sz="1100" dirty="0" err="1">
                <a:ea typeface="Calibri"/>
                <a:cs typeface="Times New Roman"/>
              </a:rPr>
              <a:t>Rolleboise</a:t>
            </a:r>
            <a:endParaRPr lang="fr-FR" sz="1100" dirty="0">
              <a:ea typeface="Calibri"/>
              <a:cs typeface="Times New Roman"/>
            </a:endParaRPr>
          </a:p>
          <a:p>
            <a:r>
              <a:rPr lang="fr-FR" sz="1100" dirty="0">
                <a:ea typeface="Calibri"/>
                <a:cs typeface="Times New Roman"/>
              </a:rPr>
              <a:t>Rosny-sur-Seine</a:t>
            </a:r>
          </a:p>
          <a:p>
            <a:r>
              <a:rPr lang="fr-FR" sz="1100" dirty="0" err="1">
                <a:ea typeface="Calibri"/>
                <a:cs typeface="Times New Roman"/>
              </a:rPr>
              <a:t>Sailly</a:t>
            </a:r>
            <a:endParaRPr lang="fr-FR" sz="1100" dirty="0">
              <a:ea typeface="Calibri"/>
              <a:cs typeface="Times New Roman"/>
            </a:endParaRPr>
          </a:p>
          <a:p>
            <a:r>
              <a:rPr lang="fr-FR" sz="1100" dirty="0" err="1">
                <a:ea typeface="Calibri"/>
                <a:cs typeface="Times New Roman"/>
              </a:rPr>
              <a:t>Boinville</a:t>
            </a:r>
            <a:r>
              <a:rPr lang="fr-FR" sz="1100" dirty="0">
                <a:ea typeface="Calibri"/>
                <a:cs typeface="Times New Roman"/>
              </a:rPr>
              <a:t>-en-</a:t>
            </a:r>
            <a:r>
              <a:rPr lang="fr-FR" sz="1100" dirty="0" err="1">
                <a:ea typeface="Calibri"/>
                <a:cs typeface="Times New Roman"/>
              </a:rPr>
              <a:t>Mantois</a:t>
            </a:r>
            <a:endParaRPr lang="fr-FR" sz="1100" dirty="0">
              <a:ea typeface="Calibri"/>
              <a:cs typeface="Times New Roman"/>
            </a:endParaRPr>
          </a:p>
          <a:p>
            <a:r>
              <a:rPr lang="fr-FR" sz="1100" dirty="0">
                <a:ea typeface="Calibri"/>
                <a:cs typeface="Times New Roman"/>
              </a:rPr>
              <a:t>Epône</a:t>
            </a:r>
          </a:p>
          <a:p>
            <a:r>
              <a:rPr lang="fr-FR" sz="1100" dirty="0" err="1">
                <a:ea typeface="Calibri"/>
                <a:cs typeface="Times New Roman"/>
              </a:rPr>
              <a:t>Favrieux</a:t>
            </a:r>
            <a:endParaRPr lang="fr-FR" sz="1100" dirty="0">
              <a:ea typeface="Calibri"/>
              <a:cs typeface="Times New Roman"/>
            </a:endParaRPr>
          </a:p>
          <a:p>
            <a:r>
              <a:rPr lang="fr-FR" sz="1100" dirty="0">
                <a:ea typeface="Calibri"/>
                <a:cs typeface="Times New Roman"/>
              </a:rPr>
              <a:t>Flacourt</a:t>
            </a:r>
          </a:p>
          <a:p>
            <a:r>
              <a:rPr lang="fr-FR" sz="1100" dirty="0" err="1">
                <a:ea typeface="Calibri"/>
                <a:cs typeface="Times New Roman"/>
              </a:rPr>
              <a:t>Goussonville</a:t>
            </a:r>
            <a:endParaRPr lang="fr-FR" sz="1100" dirty="0">
              <a:ea typeface="Calibri"/>
              <a:cs typeface="Times New Roman"/>
            </a:endParaRPr>
          </a:p>
          <a:p>
            <a:r>
              <a:rPr lang="fr-FR" sz="1100" dirty="0">
                <a:ea typeface="Calibri"/>
                <a:cs typeface="Times New Roman"/>
              </a:rPr>
              <a:t>Jouy-</a:t>
            </a:r>
            <a:r>
              <a:rPr lang="fr-FR" sz="1100" dirty="0" err="1">
                <a:ea typeface="Calibri"/>
                <a:cs typeface="Times New Roman"/>
              </a:rPr>
              <a:t>Mauvoisin</a:t>
            </a:r>
            <a:endParaRPr lang="fr-FR" sz="1100" dirty="0">
              <a:ea typeface="Calibri"/>
              <a:cs typeface="Times New Roman"/>
            </a:endParaRPr>
          </a:p>
          <a:p>
            <a:r>
              <a:rPr lang="fr-FR" sz="1100" dirty="0" err="1">
                <a:ea typeface="Calibri"/>
                <a:cs typeface="Times New Roman"/>
              </a:rPr>
              <a:t>Jumeauville</a:t>
            </a:r>
            <a:endParaRPr lang="fr-FR" sz="1100" dirty="0">
              <a:ea typeface="Calibri"/>
              <a:cs typeface="Times New Roman"/>
            </a:endParaRPr>
          </a:p>
          <a:p>
            <a:r>
              <a:rPr lang="fr-FR" sz="1100" dirty="0">
                <a:ea typeface="Calibri"/>
                <a:cs typeface="Times New Roman"/>
              </a:rPr>
              <a:t> Fontenay-Saint-Père</a:t>
            </a:r>
          </a:p>
          <a:p>
            <a:r>
              <a:rPr lang="fr-FR" sz="1100" dirty="0" err="1">
                <a:ea typeface="Calibri"/>
                <a:cs typeface="Times New Roman"/>
              </a:rPr>
              <a:t>Guernes</a:t>
            </a:r>
            <a:r>
              <a:rPr lang="fr-FR" sz="1100" dirty="0">
                <a:ea typeface="Calibri"/>
                <a:cs typeface="Times New Roman"/>
              </a:rPr>
              <a:t>.</a:t>
            </a:r>
          </a:p>
        </p:txBody>
      </p:sp>
    </p:spTree>
    <p:extLst>
      <p:ext uri="{BB962C8B-B14F-4D97-AF65-F5344CB8AC3E}">
        <p14:creationId xmlns="" xmlns:p14="http://schemas.microsoft.com/office/powerpoint/2010/main" val="6877216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12" name="Text Placeholder 2"/>
          <p:cNvSpPr>
            <a:spLocks noGrp="1"/>
          </p:cNvSpPr>
          <p:nvPr>
            <p:ph type="body" sz="quarter" idx="10"/>
          </p:nvPr>
        </p:nvSpPr>
        <p:spPr>
          <a:xfrm>
            <a:off x="179512" y="1196752"/>
            <a:ext cx="8712968" cy="2376266"/>
          </a:xfrm>
          <a:ln>
            <a:solidFill>
              <a:schemeClr val="accent1"/>
            </a:solidFill>
          </a:ln>
        </p:spPr>
        <p:txBody>
          <a:bodyPr>
            <a:normAutofit fontScale="92500" lnSpcReduction="20000"/>
          </a:bodyPr>
          <a:lstStyle/>
          <a:p>
            <a:pPr marL="0" indent="0">
              <a:buNone/>
            </a:pPr>
            <a:endParaRPr lang="fr-FR" sz="1400" dirty="0" smtClean="0">
              <a:ea typeface="Calibri"/>
              <a:cs typeface="Times New Roman"/>
            </a:endParaRPr>
          </a:p>
          <a:p>
            <a:pPr marL="0" lvl="0" indent="0">
              <a:buNone/>
            </a:pPr>
            <a:r>
              <a:rPr lang="fr-FR" sz="1500" b="1" u="sng" dirty="0" smtClean="0">
                <a:ea typeface="Calibri"/>
                <a:cs typeface="Times New Roman"/>
              </a:rPr>
              <a:t>Population</a:t>
            </a:r>
            <a:r>
              <a:rPr lang="fr-FR" sz="1500" b="1" dirty="0">
                <a:ea typeface="Calibri"/>
                <a:cs typeface="Times New Roman"/>
              </a:rPr>
              <a:t>:</a:t>
            </a:r>
          </a:p>
          <a:p>
            <a:r>
              <a:rPr lang="fr-FR" sz="1500" dirty="0">
                <a:ea typeface="Calibri"/>
                <a:cs typeface="Times New Roman"/>
              </a:rPr>
              <a:t>La jeunesse de la </a:t>
            </a:r>
            <a:r>
              <a:rPr lang="fr-FR" sz="1500" dirty="0" smtClean="0">
                <a:ea typeface="Calibri"/>
                <a:cs typeface="Times New Roman"/>
              </a:rPr>
              <a:t>population</a:t>
            </a:r>
            <a:endParaRPr lang="fr-FR" sz="1500" dirty="0">
              <a:ea typeface="Calibri"/>
              <a:cs typeface="Times New Roman"/>
            </a:endParaRPr>
          </a:p>
          <a:p>
            <a:pPr marL="0" indent="0">
              <a:buNone/>
            </a:pPr>
            <a:r>
              <a:rPr lang="fr-FR" sz="1500" b="1" u="sng" dirty="0">
                <a:ea typeface="Calibri"/>
                <a:cs typeface="Times New Roman"/>
              </a:rPr>
              <a:t>Géographie</a:t>
            </a:r>
            <a:r>
              <a:rPr lang="fr-FR" sz="1500" b="1" dirty="0">
                <a:ea typeface="Calibri"/>
                <a:cs typeface="Times New Roman"/>
              </a:rPr>
              <a:t>:</a:t>
            </a:r>
          </a:p>
          <a:p>
            <a:r>
              <a:rPr lang="fr-FR" sz="1500" dirty="0" smtClean="0">
                <a:ea typeface="Calibri"/>
                <a:cs typeface="Times New Roman"/>
              </a:rPr>
              <a:t>40.000 </a:t>
            </a:r>
            <a:r>
              <a:rPr lang="fr-FR" sz="1500" dirty="0">
                <a:ea typeface="Calibri"/>
                <a:cs typeface="Times New Roman"/>
              </a:rPr>
              <a:t>ha du territoire font de Seine Aval un territoire autant agricole qu’industriel. </a:t>
            </a:r>
          </a:p>
          <a:p>
            <a:pPr marL="0" indent="0">
              <a:buNone/>
            </a:pPr>
            <a:r>
              <a:rPr lang="fr-FR" sz="1500" b="1" u="sng" dirty="0">
                <a:ea typeface="Calibri"/>
                <a:cs typeface="Times New Roman"/>
              </a:rPr>
              <a:t>Economie:</a:t>
            </a:r>
          </a:p>
          <a:p>
            <a:r>
              <a:rPr lang="fr-FR" sz="1500" dirty="0" smtClean="0">
                <a:ea typeface="Calibri"/>
                <a:cs typeface="Times New Roman"/>
              </a:rPr>
              <a:t>3 </a:t>
            </a:r>
            <a:r>
              <a:rPr lang="fr-FR" sz="1500" dirty="0">
                <a:ea typeface="Calibri"/>
                <a:cs typeface="Times New Roman"/>
              </a:rPr>
              <a:t>bassins </a:t>
            </a:r>
            <a:r>
              <a:rPr lang="fr-FR" sz="1500" dirty="0" smtClean="0">
                <a:ea typeface="Calibri"/>
                <a:cs typeface="Times New Roman"/>
              </a:rPr>
              <a:t>d’emplois </a:t>
            </a:r>
            <a:r>
              <a:rPr lang="fr-FR" sz="1500" dirty="0">
                <a:ea typeface="Calibri"/>
                <a:cs typeface="Times New Roman"/>
              </a:rPr>
              <a:t>du </a:t>
            </a:r>
            <a:r>
              <a:rPr lang="fr-FR" sz="1500" dirty="0" err="1">
                <a:ea typeface="Calibri"/>
                <a:cs typeface="Times New Roman"/>
              </a:rPr>
              <a:t>Mantois</a:t>
            </a:r>
            <a:r>
              <a:rPr lang="fr-FR" sz="1500" dirty="0">
                <a:ea typeface="Calibri"/>
                <a:cs typeface="Times New Roman"/>
              </a:rPr>
              <a:t>, des Mureaux et de Poissy/Conflans et </a:t>
            </a:r>
            <a:r>
              <a:rPr lang="fr-FR" sz="1500" dirty="0" smtClean="0">
                <a:ea typeface="Calibri"/>
                <a:cs typeface="Times New Roman"/>
              </a:rPr>
              <a:t>une </a:t>
            </a:r>
            <a:r>
              <a:rPr lang="fr-FR" sz="1500" dirty="0">
                <a:ea typeface="Calibri"/>
                <a:cs typeface="Times New Roman"/>
              </a:rPr>
              <a:t>vision du développement économique élaborée dans le cadre de l’OIN </a:t>
            </a:r>
            <a:r>
              <a:rPr lang="fr-FR" sz="1500" dirty="0" smtClean="0">
                <a:ea typeface="Calibri"/>
                <a:cs typeface="Times New Roman"/>
              </a:rPr>
              <a:t>et pour </a:t>
            </a:r>
            <a:r>
              <a:rPr lang="fr-FR" sz="1500" dirty="0">
                <a:ea typeface="Calibri"/>
                <a:cs typeface="Times New Roman"/>
              </a:rPr>
              <a:t>partie déjà </a:t>
            </a:r>
            <a:r>
              <a:rPr lang="fr-FR" sz="1500" dirty="0" smtClean="0">
                <a:ea typeface="Calibri"/>
                <a:cs typeface="Times New Roman"/>
              </a:rPr>
              <a:t>engagée</a:t>
            </a:r>
          </a:p>
          <a:p>
            <a:pPr marL="0" indent="0">
              <a:buNone/>
            </a:pPr>
            <a:r>
              <a:rPr lang="fr-FR" sz="1500" b="1" u="sng" dirty="0" smtClean="0">
                <a:ea typeface="Calibri"/>
                <a:cs typeface="Times New Roman"/>
              </a:rPr>
              <a:t>Infrastructures:</a:t>
            </a:r>
            <a:endParaRPr lang="fr-FR" sz="1500" b="1" u="sng" dirty="0">
              <a:ea typeface="Calibri"/>
              <a:cs typeface="Times New Roman"/>
            </a:endParaRPr>
          </a:p>
          <a:p>
            <a:r>
              <a:rPr lang="fr-FR" sz="1500" dirty="0" smtClean="0">
                <a:ea typeface="Calibri"/>
                <a:cs typeface="Times New Roman"/>
              </a:rPr>
              <a:t>De grands équipements routiers, ferrés et fluviaux.</a:t>
            </a:r>
            <a:endParaRPr lang="fr-FR" sz="1500" dirty="0">
              <a:ea typeface="Calibri"/>
              <a:cs typeface="Times New Roman"/>
            </a:endParaRPr>
          </a:p>
          <a:p>
            <a:pPr marL="0" indent="0">
              <a:buNone/>
            </a:pPr>
            <a:r>
              <a:rPr lang="fr-FR" sz="1500" b="1" u="sng" dirty="0">
                <a:ea typeface="Calibri"/>
                <a:cs typeface="Times New Roman"/>
              </a:rPr>
              <a:t>Administration</a:t>
            </a:r>
            <a:r>
              <a:rPr lang="fr-FR" sz="1500" b="1" dirty="0">
                <a:ea typeface="Calibri"/>
                <a:cs typeface="Times New Roman"/>
              </a:rPr>
              <a:t>:</a:t>
            </a:r>
          </a:p>
          <a:p>
            <a:r>
              <a:rPr lang="fr-FR" sz="1500" dirty="0">
                <a:ea typeface="Calibri"/>
                <a:cs typeface="Times New Roman"/>
              </a:rPr>
              <a:t>Seine Aval a déjà une réalité administrative au travers </a:t>
            </a:r>
            <a:r>
              <a:rPr lang="fr-FR" sz="1500" dirty="0" smtClean="0">
                <a:ea typeface="Calibri"/>
                <a:cs typeface="Times New Roman"/>
              </a:rPr>
              <a:t>de L’OIN, l’EPAMSA,  L’AUDAS. </a:t>
            </a:r>
            <a:endParaRPr lang="fr-FR" sz="1500" dirty="0">
              <a:ea typeface="Calibri"/>
              <a:cs typeface="Times New Roman"/>
            </a:endParaRPr>
          </a:p>
          <a:p>
            <a:pPr marL="628650" lvl="1" indent="-171450">
              <a:buFont typeface="Arial" panose="020B0604020202020204" pitchFamily="34" charset="0"/>
              <a:buChar char="•"/>
            </a:pPr>
            <a:endParaRPr lang="fr-FR" sz="1200" dirty="0"/>
          </a:p>
        </p:txBody>
      </p:sp>
      <p:sp>
        <p:nvSpPr>
          <p:cNvPr id="14" name="Croix 13"/>
          <p:cNvSpPr/>
          <p:nvPr/>
        </p:nvSpPr>
        <p:spPr>
          <a:xfrm>
            <a:off x="7885488" y="764704"/>
            <a:ext cx="1006992" cy="969078"/>
          </a:xfrm>
          <a:prstGeom prst="plus">
            <a:avLst>
              <a:gd name="adj" fmla="val 32810"/>
            </a:avLst>
          </a:pr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Title 1"/>
          <p:cNvSpPr txBox="1">
            <a:spLocks/>
          </p:cNvSpPr>
          <p:nvPr/>
        </p:nvSpPr>
        <p:spPr>
          <a:xfrm>
            <a:off x="467544" y="6309320"/>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Perception  de ce Projet pour les Yvelines </a:t>
            </a:r>
            <a:endParaRPr lang="fr-FR" sz="1400" noProof="1">
              <a:effectLst>
                <a:outerShdw blurRad="50800" dist="38100" dir="2700000" algn="tl">
                  <a:prstClr val="black">
                    <a:alpha val="40000"/>
                  </a:prstClr>
                </a:outerShdw>
              </a:effectLst>
              <a:latin typeface="Calibri"/>
              <a:cs typeface="Arial"/>
            </a:endParaRPr>
          </a:p>
        </p:txBody>
      </p:sp>
      <p:sp>
        <p:nvSpPr>
          <p:cNvPr id="6" name="Text Placeholder 2"/>
          <p:cNvSpPr txBox="1">
            <a:spLocks/>
          </p:cNvSpPr>
          <p:nvPr/>
        </p:nvSpPr>
        <p:spPr>
          <a:xfrm>
            <a:off x="179512" y="3501008"/>
            <a:ext cx="8712968" cy="2808312"/>
          </a:xfrm>
          <a:prstGeom prst="rect">
            <a:avLst/>
          </a:prstGeom>
          <a:ln>
            <a:solidFill>
              <a:schemeClr val="accent1"/>
            </a:solidFill>
          </a:ln>
        </p:spPr>
        <p:txBody>
          <a:bodyPr vert="horz" lIns="0" tIns="0" rIns="0" bIns="0" rtlCol="0">
            <a:normAutofit lnSpcReduction="1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endParaRPr lang="fr-FR" sz="1400" b="1" u="sng" dirty="0" smtClean="0">
              <a:ea typeface="Calibri"/>
              <a:cs typeface="Times New Roman"/>
            </a:endParaRPr>
          </a:p>
          <a:p>
            <a:pPr marL="0" lvl="0" indent="0">
              <a:buNone/>
            </a:pPr>
            <a:r>
              <a:rPr lang="fr-FR" sz="1400" b="1" u="sng" dirty="0" smtClean="0">
                <a:ea typeface="Calibri"/>
                <a:cs typeface="Times New Roman"/>
              </a:rPr>
              <a:t> Taux d’emploi :</a:t>
            </a:r>
            <a:endParaRPr lang="fr-FR" sz="1400" b="1" u="sng" dirty="0">
              <a:ea typeface="Calibri"/>
              <a:cs typeface="Times New Roman"/>
            </a:endParaRPr>
          </a:p>
          <a:p>
            <a:pPr lvl="0"/>
            <a:r>
              <a:rPr lang="fr-FR" sz="1400" dirty="0" smtClean="0">
                <a:ea typeface="Calibri"/>
                <a:cs typeface="Times New Roman"/>
              </a:rPr>
              <a:t> </a:t>
            </a:r>
            <a:r>
              <a:rPr lang="fr-FR" sz="1400" dirty="0">
                <a:ea typeface="Calibri"/>
                <a:cs typeface="Times New Roman"/>
              </a:rPr>
              <a:t>I</a:t>
            </a:r>
            <a:r>
              <a:rPr lang="fr-FR" sz="1400" dirty="0" smtClean="0">
                <a:ea typeface="Calibri"/>
                <a:cs typeface="Times New Roman"/>
              </a:rPr>
              <a:t>nférieur </a:t>
            </a:r>
            <a:r>
              <a:rPr lang="fr-FR" sz="1400" dirty="0">
                <a:ea typeface="Calibri"/>
                <a:cs typeface="Times New Roman"/>
              </a:rPr>
              <a:t>à la moyenne des Yvelines et de l’Ile de </a:t>
            </a:r>
            <a:r>
              <a:rPr lang="fr-FR" sz="1400" dirty="0" smtClean="0">
                <a:ea typeface="Calibri"/>
                <a:cs typeface="Times New Roman"/>
              </a:rPr>
              <a:t>France.</a:t>
            </a:r>
            <a:endParaRPr lang="fr-FR" sz="1400" dirty="0">
              <a:ea typeface="Calibri"/>
              <a:cs typeface="Times New Roman"/>
            </a:endParaRPr>
          </a:p>
          <a:p>
            <a:pPr marL="0" lvl="0" indent="0">
              <a:buNone/>
            </a:pPr>
            <a:r>
              <a:rPr lang="fr-FR" sz="1400" b="1" u="sng" dirty="0" smtClean="0">
                <a:ea typeface="Calibri"/>
                <a:cs typeface="Times New Roman"/>
              </a:rPr>
              <a:t> Infrastructures:</a:t>
            </a:r>
          </a:p>
          <a:p>
            <a:pPr lvl="0"/>
            <a:r>
              <a:rPr lang="fr-FR" sz="1400" dirty="0" smtClean="0">
                <a:ea typeface="Calibri"/>
                <a:cs typeface="Times New Roman"/>
              </a:rPr>
              <a:t>Les </a:t>
            </a:r>
            <a:r>
              <a:rPr lang="fr-FR" sz="1400" dirty="0">
                <a:ea typeface="Calibri"/>
                <a:cs typeface="Times New Roman"/>
              </a:rPr>
              <a:t>réseaux de transports </a:t>
            </a:r>
            <a:r>
              <a:rPr lang="fr-FR" sz="1400" dirty="0" smtClean="0">
                <a:ea typeface="Calibri"/>
                <a:cs typeface="Times New Roman"/>
              </a:rPr>
              <a:t>pendulaires </a:t>
            </a:r>
            <a:r>
              <a:rPr lang="fr-FR" sz="1400" dirty="0">
                <a:ea typeface="Calibri"/>
                <a:cs typeface="Times New Roman"/>
              </a:rPr>
              <a:t>sont </a:t>
            </a:r>
            <a:r>
              <a:rPr lang="fr-FR" sz="1400" dirty="0" smtClean="0">
                <a:ea typeface="Calibri"/>
                <a:cs typeface="Times New Roman"/>
              </a:rPr>
              <a:t>saturés</a:t>
            </a:r>
          </a:p>
          <a:p>
            <a:pPr lvl="0"/>
            <a:r>
              <a:rPr lang="fr-FR" sz="1400" dirty="0" smtClean="0">
                <a:ea typeface="Calibri"/>
                <a:cs typeface="Times New Roman"/>
              </a:rPr>
              <a:t>Les </a:t>
            </a:r>
            <a:r>
              <a:rPr lang="fr-FR" sz="1400" dirty="0">
                <a:ea typeface="Calibri"/>
                <a:cs typeface="Times New Roman"/>
              </a:rPr>
              <a:t>réseaux de transports </a:t>
            </a:r>
            <a:r>
              <a:rPr lang="fr-FR" sz="1400" dirty="0" smtClean="0">
                <a:ea typeface="Calibri"/>
                <a:cs typeface="Times New Roman"/>
              </a:rPr>
              <a:t>perpendiculaires sont insuffisants</a:t>
            </a:r>
            <a:endParaRPr lang="fr-FR" sz="1400" dirty="0">
              <a:ea typeface="Calibri"/>
              <a:cs typeface="Times New Roman"/>
            </a:endParaRPr>
          </a:p>
          <a:p>
            <a:pPr marL="0" lvl="0" indent="0">
              <a:buNone/>
            </a:pPr>
            <a:r>
              <a:rPr lang="fr-FR" sz="1400" b="1" u="sng" dirty="0" smtClean="0">
                <a:ea typeface="Calibri"/>
                <a:cs typeface="Times New Roman"/>
              </a:rPr>
              <a:t> Economie</a:t>
            </a:r>
            <a:r>
              <a:rPr lang="fr-FR" sz="1400" b="1" u="sng" dirty="0">
                <a:ea typeface="Calibri"/>
                <a:cs typeface="Times New Roman"/>
              </a:rPr>
              <a:t>:</a:t>
            </a:r>
          </a:p>
          <a:p>
            <a:r>
              <a:rPr lang="fr-FR" sz="1400" dirty="0">
                <a:ea typeface="Calibri"/>
                <a:cs typeface="Times New Roman"/>
              </a:rPr>
              <a:t>Un des trois bassins de vie est à la peine </a:t>
            </a:r>
            <a:r>
              <a:rPr lang="fr-FR" sz="1400" dirty="0" smtClean="0">
                <a:ea typeface="Calibri"/>
                <a:cs typeface="Times New Roman"/>
              </a:rPr>
              <a:t>économiquement et sans réel autre projet </a:t>
            </a:r>
            <a:r>
              <a:rPr lang="fr-FR" sz="1400" dirty="0">
                <a:ea typeface="Calibri"/>
                <a:cs typeface="Times New Roman"/>
              </a:rPr>
              <a:t>innovant  notamment dans l’économie du </a:t>
            </a:r>
            <a:r>
              <a:rPr lang="fr-FR" sz="1400" dirty="0" smtClean="0">
                <a:ea typeface="Calibri"/>
                <a:cs typeface="Times New Roman"/>
              </a:rPr>
              <a:t>numérique, ce qui </a:t>
            </a:r>
            <a:r>
              <a:rPr lang="fr-FR" sz="1400" dirty="0">
                <a:ea typeface="Calibri"/>
                <a:cs typeface="Times New Roman"/>
              </a:rPr>
              <a:t>nous fait craindre un réel risque</a:t>
            </a:r>
            <a:r>
              <a:rPr lang="fr-FR" sz="1400" dirty="0" smtClean="0">
                <a:ea typeface="Calibri"/>
                <a:cs typeface="Times New Roman"/>
              </a:rPr>
              <a:t>.</a:t>
            </a:r>
            <a:endParaRPr lang="fr-FR" sz="1400" dirty="0">
              <a:ea typeface="Calibri"/>
              <a:cs typeface="Times New Roman"/>
            </a:endParaRPr>
          </a:p>
          <a:p>
            <a:pPr marL="0" lvl="0" indent="0">
              <a:buNone/>
            </a:pPr>
            <a:r>
              <a:rPr lang="fr-FR" sz="1400" b="1" u="sng" dirty="0" smtClean="0">
                <a:ea typeface="Calibri"/>
                <a:cs typeface="Times New Roman"/>
              </a:rPr>
              <a:t> Urbanisme:</a:t>
            </a:r>
          </a:p>
          <a:p>
            <a:pPr lvl="0"/>
            <a:r>
              <a:rPr lang="fr-FR" sz="1400" b="1" dirty="0" smtClean="0">
                <a:ea typeface="Calibri"/>
                <a:cs typeface="Times New Roman"/>
              </a:rPr>
              <a:t> </a:t>
            </a:r>
            <a:r>
              <a:rPr lang="fr-FR" sz="1400" dirty="0">
                <a:ea typeface="Calibri"/>
                <a:cs typeface="Times New Roman"/>
              </a:rPr>
              <a:t>A ce </a:t>
            </a:r>
            <a:r>
              <a:rPr lang="fr-FR" sz="1400" dirty="0" smtClean="0">
                <a:ea typeface="Calibri"/>
                <a:cs typeface="Times New Roman"/>
              </a:rPr>
              <a:t>risque, dans le même bassin de vie, vient </a:t>
            </a:r>
            <a:r>
              <a:rPr lang="fr-FR" sz="1400" dirty="0">
                <a:ea typeface="Calibri"/>
                <a:cs typeface="Times New Roman"/>
              </a:rPr>
              <a:t>s’ajouter </a:t>
            </a:r>
            <a:r>
              <a:rPr lang="fr-FR" sz="1400" dirty="0" smtClean="0">
                <a:ea typeface="Calibri"/>
                <a:cs typeface="Times New Roman"/>
              </a:rPr>
              <a:t>une </a:t>
            </a:r>
            <a:r>
              <a:rPr lang="fr-FR" sz="1400" dirty="0">
                <a:ea typeface="Calibri"/>
                <a:cs typeface="Times New Roman"/>
              </a:rPr>
              <a:t>stratégie de densification urbaine en cours et à</a:t>
            </a:r>
            <a:r>
              <a:rPr lang="fr-FR" sz="1400" dirty="0" smtClean="0">
                <a:ea typeface="Calibri"/>
                <a:cs typeface="Times New Roman"/>
              </a:rPr>
              <a:t> venir qui </a:t>
            </a:r>
            <a:r>
              <a:rPr lang="fr-FR" sz="1400" dirty="0">
                <a:ea typeface="Calibri"/>
                <a:cs typeface="Times New Roman"/>
              </a:rPr>
              <a:t>aura pour conséquence une très forte augmentation de la population. </a:t>
            </a:r>
            <a:r>
              <a:rPr lang="fr-FR" sz="1400" dirty="0" smtClean="0">
                <a:ea typeface="Calibri"/>
                <a:cs typeface="Times New Roman"/>
              </a:rPr>
              <a:t>L’arrivée </a:t>
            </a:r>
            <a:r>
              <a:rPr lang="fr-FR" sz="1400" dirty="0">
                <a:ea typeface="Calibri"/>
                <a:cs typeface="Times New Roman"/>
              </a:rPr>
              <a:t>massive de nouveaux habitants </a:t>
            </a:r>
            <a:r>
              <a:rPr lang="fr-FR" sz="1400" dirty="0" smtClean="0">
                <a:ea typeface="Calibri"/>
                <a:cs typeface="Times New Roman"/>
              </a:rPr>
              <a:t>va </a:t>
            </a:r>
            <a:r>
              <a:rPr lang="fr-FR" sz="1400" dirty="0">
                <a:ea typeface="Calibri"/>
                <a:cs typeface="Times New Roman"/>
              </a:rPr>
              <a:t>provoquer une explosion des déplacements </a:t>
            </a:r>
            <a:r>
              <a:rPr lang="fr-FR" sz="1400" dirty="0" smtClean="0">
                <a:ea typeface="Calibri"/>
                <a:cs typeface="Times New Roman"/>
              </a:rPr>
              <a:t>pendulaires, </a:t>
            </a:r>
            <a:r>
              <a:rPr lang="fr-FR" sz="1400" dirty="0">
                <a:ea typeface="Calibri"/>
                <a:cs typeface="Times New Roman"/>
              </a:rPr>
              <a:t>si les habitants ne trouvent pas suffisamment </a:t>
            </a:r>
            <a:r>
              <a:rPr lang="fr-FR" sz="1400" dirty="0" smtClean="0">
                <a:ea typeface="Calibri"/>
                <a:cs typeface="Times New Roman"/>
              </a:rPr>
              <a:t>d’emploi sur </a:t>
            </a:r>
            <a:r>
              <a:rPr lang="fr-FR" sz="1400" dirty="0">
                <a:ea typeface="Calibri"/>
                <a:cs typeface="Times New Roman"/>
              </a:rPr>
              <a:t>place</a:t>
            </a:r>
            <a:r>
              <a:rPr lang="fr-FR" sz="1200" dirty="0">
                <a:ea typeface="Calibri"/>
                <a:cs typeface="Times New Roman"/>
              </a:rPr>
              <a:t>.</a:t>
            </a:r>
            <a:endParaRPr lang="fr-FR" sz="1200" dirty="0"/>
          </a:p>
          <a:p>
            <a:endParaRPr lang="fr-FR" sz="1400" dirty="0">
              <a:ea typeface="Calibri"/>
              <a:cs typeface="Times New Roman"/>
            </a:endParaRPr>
          </a:p>
        </p:txBody>
      </p:sp>
      <p:sp>
        <p:nvSpPr>
          <p:cNvPr id="7" name="Rectangle 6"/>
          <p:cNvSpPr/>
          <p:nvPr/>
        </p:nvSpPr>
        <p:spPr>
          <a:xfrm>
            <a:off x="7950575" y="3587808"/>
            <a:ext cx="941905" cy="345248"/>
          </a:xfrm>
          <a:prstGeom prst="rect">
            <a:avLst/>
          </a:pr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itle 1"/>
          <p:cNvSpPr>
            <a:spLocks noGrp="1"/>
          </p:cNvSpPr>
          <p:nvPr>
            <p:ph type="title"/>
          </p:nvPr>
        </p:nvSpPr>
        <p:spPr>
          <a:xfrm>
            <a:off x="107504" y="825445"/>
            <a:ext cx="8928992"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Seine Aval »</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5372584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79512" y="1844824"/>
            <a:ext cx="8784976" cy="396044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endParaRPr lang="fr-FR" sz="3200" dirty="0" smtClean="0">
              <a:solidFill>
                <a:srgbClr val="FFFFFF"/>
              </a:solidFill>
              <a:effectLst>
                <a:outerShdw blurRad="38100" dist="38100" dir="2700000" algn="tl">
                  <a:srgbClr val="000000">
                    <a:alpha val="43137"/>
                  </a:srgbClr>
                </a:outerShdw>
              </a:effectLst>
            </a:endParaRPr>
          </a:p>
          <a:p>
            <a:r>
              <a:rPr lang="fr-FR" sz="3200" dirty="0" smtClean="0">
                <a:solidFill>
                  <a:srgbClr val="FFFFFF"/>
                </a:solidFill>
                <a:effectLst>
                  <a:outerShdw blurRad="38100" dist="38100" dir="2700000" algn="tl">
                    <a:srgbClr val="000000">
                      <a:alpha val="43137"/>
                    </a:srgbClr>
                  </a:outerShdw>
                </a:effectLst>
              </a:rPr>
              <a:t>La proposition </a:t>
            </a:r>
            <a:r>
              <a:rPr lang="fr-FR" sz="3200" dirty="0">
                <a:solidFill>
                  <a:srgbClr val="FFFFFF"/>
                </a:solidFill>
                <a:effectLst>
                  <a:outerShdw blurRad="38100" dist="38100" dir="2700000" algn="tl">
                    <a:srgbClr val="000000">
                      <a:alpha val="43137"/>
                    </a:srgbClr>
                  </a:outerShdw>
                </a:effectLst>
              </a:rPr>
              <a:t>du Préfet </a:t>
            </a:r>
            <a:r>
              <a:rPr lang="fr-FR" sz="3200" dirty="0" smtClean="0">
                <a:solidFill>
                  <a:srgbClr val="FFFFFF"/>
                </a:solidFill>
                <a:effectLst>
                  <a:outerShdw blurRad="38100" dist="38100" dir="2700000" algn="tl">
                    <a:srgbClr val="000000">
                      <a:alpha val="43137"/>
                    </a:srgbClr>
                  </a:outerShdw>
                </a:effectLst>
              </a:rPr>
              <a:t>a du sens dans la CA Seine Aval, si une stratégie de développement économique et urbain </a:t>
            </a:r>
            <a:r>
              <a:rPr lang="fr-FR" sz="3200" dirty="0">
                <a:solidFill>
                  <a:srgbClr val="FFFFFF"/>
                </a:solidFill>
                <a:effectLst>
                  <a:outerShdw blurRad="38100" dist="38100" dir="2700000" algn="tl">
                    <a:srgbClr val="000000">
                      <a:alpha val="43137"/>
                    </a:srgbClr>
                  </a:outerShdw>
                </a:effectLst>
              </a:rPr>
              <a:t>équilibré </a:t>
            </a:r>
            <a:r>
              <a:rPr lang="fr-FR" sz="3200" dirty="0" smtClean="0">
                <a:solidFill>
                  <a:srgbClr val="FFFFFF"/>
                </a:solidFill>
                <a:effectLst>
                  <a:outerShdw blurRad="38100" dist="38100" dir="2700000" algn="tl">
                    <a:srgbClr val="000000">
                      <a:alpha val="43137"/>
                    </a:srgbClr>
                  </a:outerShdw>
                </a:effectLst>
              </a:rPr>
              <a:t>est respectée. </a:t>
            </a:r>
            <a:endParaRPr lang="fr-FR" sz="3200" dirty="0">
              <a:solidFill>
                <a:srgbClr val="FFFFFF"/>
              </a:solidFill>
              <a:effectLst>
                <a:outerShdw blurRad="38100" dist="38100" dir="2700000" algn="tl">
                  <a:srgbClr val="000000">
                    <a:alpha val="43137"/>
                  </a:srgbClr>
                </a:outerShdw>
              </a:effectLst>
            </a:endParaRPr>
          </a:p>
          <a:p>
            <a:endParaRPr lang="fr-FR" sz="3200" dirty="0" smtClean="0">
              <a:solidFill>
                <a:srgbClr val="FFFFFF"/>
              </a:solidFill>
              <a:effectLst>
                <a:outerShdw blurRad="38100" dist="38100" dir="2700000" algn="tl">
                  <a:srgbClr val="000000">
                    <a:alpha val="43137"/>
                  </a:srgbClr>
                </a:outerShdw>
              </a:effectLst>
            </a:endParaRPr>
          </a:p>
          <a:p>
            <a:r>
              <a:rPr lang="fr-FR" sz="3200" b="1" dirty="0">
                <a:solidFill>
                  <a:srgbClr val="FFFFFF"/>
                </a:solidFill>
                <a:effectLst>
                  <a:outerShdw blurRad="38100" dist="38100" dir="2700000" algn="tl">
                    <a:srgbClr val="000000">
                      <a:alpha val="43137"/>
                    </a:srgbClr>
                  </a:outerShdw>
                </a:effectLst>
              </a:rPr>
              <a:t>La proposition </a:t>
            </a:r>
            <a:r>
              <a:rPr lang="fr-FR" sz="3200" b="1" dirty="0" smtClean="0">
                <a:solidFill>
                  <a:srgbClr val="FFFFFF"/>
                </a:solidFill>
                <a:effectLst>
                  <a:outerShdw blurRad="38100" dist="38100" dir="2700000" algn="tl">
                    <a:srgbClr val="000000">
                      <a:alpha val="43137"/>
                    </a:srgbClr>
                  </a:outerShdw>
                </a:effectLst>
              </a:rPr>
              <a:t>semble atteignable </a:t>
            </a:r>
            <a:r>
              <a:rPr lang="fr-FR" sz="3200" b="1" dirty="0">
                <a:solidFill>
                  <a:srgbClr val="FFFFFF"/>
                </a:solidFill>
                <a:effectLst>
                  <a:outerShdw blurRad="38100" dist="38100" dir="2700000" algn="tl">
                    <a:srgbClr val="000000">
                      <a:alpha val="43137"/>
                    </a:srgbClr>
                  </a:outerShdw>
                </a:effectLst>
              </a:rPr>
              <a:t>et </a:t>
            </a:r>
            <a:r>
              <a:rPr lang="fr-FR" sz="3200" b="1" dirty="0" smtClean="0">
                <a:solidFill>
                  <a:srgbClr val="FFFFFF"/>
                </a:solidFill>
                <a:effectLst>
                  <a:outerShdw blurRad="38100" dist="38100" dir="2700000" algn="tl">
                    <a:srgbClr val="000000">
                      <a:alpha val="43137"/>
                    </a:srgbClr>
                  </a:outerShdw>
                </a:effectLst>
              </a:rPr>
              <a:t>sera une opportunité pour tous </a:t>
            </a:r>
            <a:r>
              <a:rPr lang="fr-FR" sz="3200" b="1" dirty="0">
                <a:solidFill>
                  <a:srgbClr val="FFFFFF"/>
                </a:solidFill>
                <a:effectLst>
                  <a:outerShdw blurRad="38100" dist="38100" dir="2700000" algn="tl">
                    <a:srgbClr val="000000">
                      <a:alpha val="43137"/>
                    </a:srgbClr>
                  </a:outerShdw>
                </a:effectLst>
              </a:rPr>
              <a:t>de surmonter les divergences locales.</a:t>
            </a:r>
            <a:br>
              <a:rPr lang="fr-FR" sz="3200" b="1" dirty="0">
                <a:solidFill>
                  <a:srgbClr val="FFFFFF"/>
                </a:solidFill>
                <a:effectLst>
                  <a:outerShdw blurRad="38100" dist="38100" dir="2700000" algn="tl">
                    <a:srgbClr val="000000">
                      <a:alpha val="43137"/>
                    </a:srgbClr>
                  </a:outerShdw>
                </a:effectLst>
              </a:rPr>
            </a:br>
            <a:r>
              <a:rPr lang="fr-FR" sz="3200" b="1" dirty="0">
                <a:solidFill>
                  <a:srgbClr val="FFFFFF"/>
                </a:solidFill>
                <a:effectLst>
                  <a:outerShdw blurRad="38100" dist="38100" dir="2700000" algn="tl">
                    <a:srgbClr val="000000">
                      <a:alpha val="43137"/>
                    </a:srgbClr>
                  </a:outerShdw>
                </a:effectLst>
              </a:rPr>
              <a:t/>
            </a:r>
            <a:br>
              <a:rPr lang="fr-FR" sz="3200" b="1" dirty="0">
                <a:solidFill>
                  <a:srgbClr val="FFFFFF"/>
                </a:solidFill>
                <a:effectLst>
                  <a:outerShdw blurRad="38100" dist="38100" dir="2700000" algn="tl">
                    <a:srgbClr val="000000">
                      <a:alpha val="43137"/>
                    </a:srgbClr>
                  </a:outerShdw>
                </a:effectLst>
              </a:rPr>
            </a:br>
            <a:endParaRPr lang="fr-FR" sz="3200" noProof="1">
              <a:solidFill>
                <a:srgbClr val="FFFFFF"/>
              </a:solidFill>
              <a:effectLst>
                <a:outerShdw blurRad="38100" dist="38100" dir="2700000" algn="tl">
                  <a:srgbClr val="000000">
                    <a:alpha val="43137"/>
                  </a:srgbClr>
                </a:outerShdw>
              </a:effectLst>
            </a:endParaRPr>
          </a:p>
        </p:txBody>
      </p:sp>
      <p:pic>
        <p:nvPicPr>
          <p:cNvPr id="11" name="Image 10"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7"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Perception  de ce Projet pour les Yvelines </a:t>
            </a:r>
            <a:endParaRPr lang="fr-FR" sz="1400" noProof="1">
              <a:effectLst>
                <a:outerShdw blurRad="50800" dist="38100" dir="2700000" algn="tl">
                  <a:prstClr val="black">
                    <a:alpha val="40000"/>
                  </a:prstClr>
                </a:outerShdw>
              </a:effectLst>
              <a:latin typeface="Calibri"/>
              <a:cs typeface="Arial"/>
            </a:endParaRPr>
          </a:p>
        </p:txBody>
      </p:sp>
      <p:sp>
        <p:nvSpPr>
          <p:cNvPr id="5" name="Title 1"/>
          <p:cNvSpPr>
            <a:spLocks noGrp="1"/>
          </p:cNvSpPr>
          <p:nvPr>
            <p:ph type="title"/>
          </p:nvPr>
        </p:nvSpPr>
        <p:spPr>
          <a:xfrm>
            <a:off x="107504" y="908720"/>
            <a:ext cx="8928992"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Seine Aval »</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2290626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72" y="1196753"/>
            <a:ext cx="8382000" cy="720079"/>
          </a:xfrm>
        </p:spPr>
        <p:txBody>
          <a:bodyPr>
            <a:normAutofit/>
          </a:bodyPr>
          <a:lstStyle/>
          <a:p>
            <a:pPr algn="ctr" defTabSz="914400">
              <a:spcBef>
                <a:spcPts val="0"/>
              </a:spcBef>
            </a:pPr>
            <a:r>
              <a:rPr lang="fr-FR" dirty="0" smtClean="0">
                <a:effectLst>
                  <a:outerShdw blurRad="50800" dist="38100" dir="2700000" algn="tl">
                    <a:prstClr val="black">
                      <a:alpha val="40000"/>
                    </a:prstClr>
                  </a:outerShdw>
                </a:effectLst>
                <a:latin typeface="Calibri"/>
                <a:cs typeface="Arial"/>
              </a:rPr>
              <a:t>Espace Rural</a:t>
            </a:r>
            <a:endParaRPr lang="fr-FR" sz="3600" b="0" i="0" spc="-150" noProof="1">
              <a:solidFill>
                <a:srgbClr val="FFFF99"/>
              </a:solidFill>
              <a:effectLst>
                <a:outerShdw blurRad="50800" dist="38100" dir="2700000" algn="tl">
                  <a:prstClr val="black">
                    <a:alpha val="40000"/>
                  </a:prstClr>
                </a:outerShdw>
              </a:effectLst>
              <a:latin typeface="Calibri"/>
              <a:ea typeface="+mn-ea"/>
              <a:cs typeface="Arial"/>
            </a:endParaRPr>
          </a:p>
        </p:txBody>
      </p:sp>
      <p:pic>
        <p:nvPicPr>
          <p:cNvPr id="11" name="Image 10"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9"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Perception  de ce Projet pour les Yvelines </a:t>
            </a:r>
            <a:endParaRPr lang="fr-FR" sz="1400" noProof="1">
              <a:effectLst>
                <a:outerShdw blurRad="50800" dist="38100" dir="2700000" algn="tl">
                  <a:prstClr val="black">
                    <a:alpha val="40000"/>
                  </a:prstClr>
                </a:outerShdw>
              </a:effectLst>
              <a:latin typeface="Calibri"/>
              <a:cs typeface="Arial"/>
            </a:endParaRPr>
          </a:p>
        </p:txBody>
      </p:sp>
      <p:sp>
        <p:nvSpPr>
          <p:cNvPr id="6" name="Rounded Rectangle 7"/>
          <p:cNvSpPr/>
          <p:nvPr/>
        </p:nvSpPr>
        <p:spPr bwMode="auto">
          <a:xfrm>
            <a:off x="236984" y="1844824"/>
            <a:ext cx="8784976" cy="396044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endParaRPr lang="fr-FR" sz="3200" dirty="0" smtClean="0">
              <a:solidFill>
                <a:srgbClr val="FFFFFF"/>
              </a:solidFill>
              <a:effectLst>
                <a:outerShdw blurRad="38100" dist="38100" dir="2700000" algn="tl">
                  <a:srgbClr val="000000">
                    <a:alpha val="43137"/>
                  </a:srgbClr>
                </a:outerShdw>
              </a:effectLst>
            </a:endParaRPr>
          </a:p>
          <a:p>
            <a:pPr fontAlgn="base">
              <a:lnSpc>
                <a:spcPct val="107000"/>
              </a:lnSpc>
              <a:spcAft>
                <a:spcPts val="0"/>
              </a:spcAft>
            </a:pPr>
            <a:endParaRPr lang="fr-FR"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07000"/>
              </a:lnSpc>
              <a:spcAft>
                <a:spcPts val="0"/>
              </a:spcAft>
            </a:pPr>
            <a:endParaRPr lang="fr-FR" sz="2800" b="1" dirty="0" smtClean="0">
              <a:solidFill>
                <a:srgbClr val="FFFFFF"/>
              </a:solidFill>
              <a:effectLst>
                <a:outerShdw blurRad="38100" dist="38100" dir="2700000" algn="tl">
                  <a:srgbClr val="000000">
                    <a:alpha val="43137"/>
                  </a:srgbClr>
                </a:outerShdw>
              </a:effectLst>
            </a:endParaRPr>
          </a:p>
          <a:p>
            <a:pPr fontAlgn="base">
              <a:lnSpc>
                <a:spcPct val="107000"/>
              </a:lnSpc>
              <a:spcAft>
                <a:spcPts val="0"/>
              </a:spcAft>
            </a:pPr>
            <a:r>
              <a:rPr lang="fr-FR" sz="2800" b="1" dirty="0" smtClean="0">
                <a:solidFill>
                  <a:srgbClr val="FFFFFF"/>
                </a:solidFill>
                <a:effectLst>
                  <a:outerShdw blurRad="38100" dist="38100" dir="2700000" algn="tl">
                    <a:srgbClr val="000000">
                      <a:alpha val="43137"/>
                    </a:srgbClr>
                  </a:outerShdw>
                </a:effectLst>
              </a:rPr>
              <a:t>La </a:t>
            </a:r>
            <a:r>
              <a:rPr lang="fr-FR" sz="2800" b="1" dirty="0">
                <a:solidFill>
                  <a:srgbClr val="FFFFFF"/>
                </a:solidFill>
                <a:effectLst>
                  <a:outerShdw blurRad="38100" dist="38100" dir="2700000" algn="tl">
                    <a:srgbClr val="000000">
                      <a:alpha val="43137"/>
                    </a:srgbClr>
                  </a:outerShdw>
                </a:effectLst>
              </a:rPr>
              <a:t>taille des </a:t>
            </a:r>
            <a:r>
              <a:rPr lang="fr-FR" sz="2800" b="1" dirty="0" smtClean="0">
                <a:solidFill>
                  <a:srgbClr val="FFFFFF"/>
                </a:solidFill>
                <a:effectLst>
                  <a:outerShdw blurRad="38100" dist="38100" dir="2700000" algn="tl">
                    <a:srgbClr val="000000">
                      <a:alpha val="43137"/>
                    </a:srgbClr>
                  </a:outerShdw>
                </a:effectLst>
              </a:rPr>
              <a:t>intercommunalités rurales </a:t>
            </a:r>
            <a:r>
              <a:rPr lang="fr-FR" sz="2800" b="1" dirty="0">
                <a:solidFill>
                  <a:srgbClr val="FFFFFF"/>
                </a:solidFill>
                <a:effectLst>
                  <a:outerShdw blurRad="38100" dist="38100" dir="2700000" algn="tl">
                    <a:srgbClr val="000000">
                      <a:alpha val="43137"/>
                    </a:srgbClr>
                  </a:outerShdw>
                </a:effectLst>
              </a:rPr>
              <a:t>doit être adaptée aux réalités </a:t>
            </a:r>
            <a:r>
              <a:rPr lang="fr-FR" sz="2800" b="1" dirty="0" smtClean="0">
                <a:solidFill>
                  <a:srgbClr val="FFFFFF"/>
                </a:solidFill>
                <a:effectLst>
                  <a:outerShdw blurRad="38100" dist="38100" dir="2700000" algn="tl">
                    <a:srgbClr val="000000">
                      <a:alpha val="43137"/>
                    </a:srgbClr>
                  </a:outerShdw>
                </a:effectLst>
              </a:rPr>
              <a:t>locales, </a:t>
            </a:r>
            <a:r>
              <a:rPr lang="fr-FR" sz="2800" b="1" dirty="0">
                <a:solidFill>
                  <a:srgbClr val="FFFFFF"/>
                </a:solidFill>
                <a:effectLst>
                  <a:outerShdw blurRad="38100" dist="38100" dir="2700000" algn="tl">
                    <a:srgbClr val="000000">
                      <a:alpha val="43137"/>
                    </a:srgbClr>
                  </a:outerShdw>
                </a:effectLst>
              </a:rPr>
              <a:t>c’est pourquoi il semble intéressant de créer des intercommunalités autour des bassins de vie de Rambouillet, </a:t>
            </a:r>
            <a:r>
              <a:rPr lang="fr-FR" sz="2800" b="1" dirty="0" smtClean="0">
                <a:solidFill>
                  <a:srgbClr val="FFFFFF"/>
                </a:solidFill>
                <a:effectLst>
                  <a:outerShdw blurRad="38100" dist="38100" dir="2700000" algn="tl">
                    <a:srgbClr val="000000">
                      <a:alpha val="43137"/>
                    </a:srgbClr>
                  </a:outerShdw>
                </a:effectLst>
              </a:rPr>
              <a:t>de Houdan</a:t>
            </a:r>
            <a:r>
              <a:rPr lang="fr-FR" sz="2800" b="1" dirty="0" smtClean="0">
                <a:solidFill>
                  <a:srgbClr val="FFFFFF"/>
                </a:solidFill>
                <a:effectLst>
                  <a:outerShdw blurRad="38100" dist="38100" dir="2700000" algn="tl">
                    <a:srgbClr val="000000">
                      <a:alpha val="43137"/>
                    </a:srgbClr>
                  </a:outerShdw>
                </a:effectLst>
              </a:rPr>
              <a:t>…? </a:t>
            </a:r>
            <a:endParaRPr lang="fr-FR" sz="2800" b="1" dirty="0">
              <a:solidFill>
                <a:srgbClr val="FFFFFF"/>
              </a:solidFill>
              <a:effectLst>
                <a:outerShdw blurRad="38100" dist="38100" dir="2700000" algn="tl">
                  <a:srgbClr val="000000">
                    <a:alpha val="43137"/>
                  </a:srgbClr>
                </a:outerShdw>
              </a:effectLst>
            </a:endParaRPr>
          </a:p>
          <a:p>
            <a:pPr fontAlgn="base">
              <a:lnSpc>
                <a:spcPct val="107000"/>
              </a:lnSpc>
              <a:spcAft>
                <a:spcPts val="0"/>
              </a:spcAft>
            </a:pPr>
            <a:r>
              <a:rPr lang="fr-FR" sz="2800" b="1" dirty="0">
                <a:solidFill>
                  <a:srgbClr val="FFFFFF"/>
                </a:solidFill>
                <a:effectLst>
                  <a:outerShdw blurRad="38100" dist="38100" dir="2700000" algn="tl">
                    <a:srgbClr val="000000">
                      <a:alpha val="43137"/>
                    </a:srgbClr>
                  </a:outerShdw>
                </a:effectLst>
              </a:rPr>
              <a:t>Ces nouvelles </a:t>
            </a:r>
            <a:r>
              <a:rPr lang="fr-FR" sz="2800" b="1" dirty="0" smtClean="0">
                <a:solidFill>
                  <a:srgbClr val="FFFFFF"/>
                </a:solidFill>
                <a:effectLst>
                  <a:outerShdw blurRad="38100" dist="38100" dir="2700000" algn="tl">
                    <a:srgbClr val="000000">
                      <a:alpha val="43137"/>
                    </a:srgbClr>
                  </a:outerShdw>
                </a:effectLst>
              </a:rPr>
              <a:t>intercommunalités avec </a:t>
            </a:r>
            <a:r>
              <a:rPr lang="fr-FR" sz="2800" b="1" dirty="0">
                <a:solidFill>
                  <a:srgbClr val="FFFFFF"/>
                </a:solidFill>
                <a:effectLst>
                  <a:outerShdw blurRad="38100" dist="38100" dir="2700000" algn="tl">
                    <a:srgbClr val="000000">
                      <a:alpha val="43137"/>
                    </a:srgbClr>
                  </a:outerShdw>
                </a:effectLst>
              </a:rPr>
              <a:t>les communes, </a:t>
            </a:r>
            <a:r>
              <a:rPr lang="fr-FR" sz="2800" b="1" dirty="0" smtClean="0">
                <a:solidFill>
                  <a:srgbClr val="FFFFFF"/>
                </a:solidFill>
                <a:effectLst>
                  <a:outerShdw blurRad="38100" dist="38100" dir="2700000" algn="tl">
                    <a:srgbClr val="000000">
                      <a:alpha val="43137"/>
                    </a:srgbClr>
                  </a:outerShdw>
                </a:effectLst>
              </a:rPr>
              <a:t>le </a:t>
            </a:r>
            <a:r>
              <a:rPr lang="fr-FR" sz="2800" b="1" dirty="0">
                <a:solidFill>
                  <a:srgbClr val="FFFFFF"/>
                </a:solidFill>
                <a:effectLst>
                  <a:outerShdw blurRad="38100" dist="38100" dir="2700000" algn="tl">
                    <a:srgbClr val="000000">
                      <a:alpha val="43137"/>
                    </a:srgbClr>
                  </a:outerShdw>
                </a:effectLst>
              </a:rPr>
              <a:t>département et la région </a:t>
            </a:r>
            <a:r>
              <a:rPr lang="fr-FR" sz="2800" b="1" dirty="0" smtClean="0">
                <a:solidFill>
                  <a:srgbClr val="FFFFFF"/>
                </a:solidFill>
                <a:effectLst>
                  <a:outerShdw blurRad="38100" dist="38100" dir="2700000" algn="tl">
                    <a:srgbClr val="000000">
                      <a:alpha val="43137"/>
                    </a:srgbClr>
                  </a:outerShdw>
                </a:effectLst>
              </a:rPr>
              <a:t>peuvent </a:t>
            </a:r>
            <a:r>
              <a:rPr lang="fr-FR" sz="2800" b="1" dirty="0" err="1" smtClean="0">
                <a:solidFill>
                  <a:srgbClr val="FFFFFF"/>
                </a:solidFill>
                <a:effectLst>
                  <a:outerShdw blurRad="38100" dist="38100" dir="2700000" algn="tl">
                    <a:srgbClr val="000000">
                      <a:alpha val="43137"/>
                    </a:srgbClr>
                  </a:outerShdw>
                </a:effectLst>
              </a:rPr>
              <a:t>co</a:t>
            </a:r>
            <a:r>
              <a:rPr lang="fr-FR" sz="2800" b="1" dirty="0" smtClean="0">
                <a:solidFill>
                  <a:srgbClr val="FFFFFF"/>
                </a:solidFill>
                <a:effectLst>
                  <a:outerShdw blurRad="38100" dist="38100" dir="2700000" algn="tl">
                    <a:srgbClr val="000000">
                      <a:alpha val="43137"/>
                    </a:srgbClr>
                  </a:outerShdw>
                </a:effectLst>
              </a:rPr>
              <a:t>-construire un SCOT.</a:t>
            </a:r>
            <a:endParaRPr lang="fr-FR" sz="2800" b="1" dirty="0">
              <a:solidFill>
                <a:srgbClr val="FFFFFF"/>
              </a:solidFill>
              <a:effectLst>
                <a:outerShdw blurRad="38100" dist="38100" dir="2700000" algn="tl">
                  <a:srgbClr val="000000">
                    <a:alpha val="43137"/>
                  </a:srgbClr>
                </a:outerShdw>
              </a:effectLst>
            </a:endParaRPr>
          </a:p>
          <a:p>
            <a:r>
              <a:rPr lang="fr-FR" sz="3200" b="1" dirty="0">
                <a:solidFill>
                  <a:srgbClr val="FFFFFF"/>
                </a:solidFill>
                <a:effectLst>
                  <a:outerShdw blurRad="38100" dist="38100" dir="2700000" algn="tl">
                    <a:srgbClr val="000000">
                      <a:alpha val="43137"/>
                    </a:srgbClr>
                  </a:outerShdw>
                </a:effectLst>
              </a:rPr>
              <a:t/>
            </a:r>
            <a:br>
              <a:rPr lang="fr-FR" sz="3200" b="1" dirty="0">
                <a:solidFill>
                  <a:srgbClr val="FFFFFF"/>
                </a:solidFill>
                <a:effectLst>
                  <a:outerShdw blurRad="38100" dist="38100" dir="2700000" algn="tl">
                    <a:srgbClr val="000000">
                      <a:alpha val="43137"/>
                    </a:srgbClr>
                  </a:outerShdw>
                </a:effectLst>
              </a:rPr>
            </a:br>
            <a:r>
              <a:rPr lang="fr-FR" sz="3200" b="1" dirty="0">
                <a:solidFill>
                  <a:srgbClr val="FFFFFF"/>
                </a:solidFill>
                <a:effectLst>
                  <a:outerShdw blurRad="38100" dist="38100" dir="2700000" algn="tl">
                    <a:srgbClr val="000000">
                      <a:alpha val="43137"/>
                    </a:srgbClr>
                  </a:outerShdw>
                </a:effectLst>
              </a:rPr>
              <a:t/>
            </a:r>
            <a:br>
              <a:rPr lang="fr-FR" sz="3200" b="1" dirty="0">
                <a:solidFill>
                  <a:srgbClr val="FFFFFF"/>
                </a:solidFill>
                <a:effectLst>
                  <a:outerShdw blurRad="38100" dist="38100" dir="2700000" algn="tl">
                    <a:srgbClr val="000000">
                      <a:alpha val="43137"/>
                    </a:srgbClr>
                  </a:outerShdw>
                </a:effectLst>
              </a:rPr>
            </a:br>
            <a:r>
              <a:rPr lang="fr-FR" sz="3200" b="1" dirty="0" smtClean="0">
                <a:solidFill>
                  <a:srgbClr val="FFFFFF"/>
                </a:solidFill>
                <a:effectLst>
                  <a:outerShdw blurRad="38100" dist="38100" dir="2700000" algn="tl">
                    <a:srgbClr val="000000">
                      <a:alpha val="43137"/>
                    </a:srgbClr>
                  </a:outerShdw>
                </a:effectLst>
              </a:rPr>
              <a:t>s</a:t>
            </a:r>
            <a:endParaRPr lang="fr-FR" sz="3200" noProof="1">
              <a:solidFill>
                <a:srgbClr val="FFFF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945597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041410"/>
            <a:ext cx="7920880" cy="1523494"/>
          </a:xfrm>
        </p:spPr>
        <p:txBody>
          <a:bodyPr/>
          <a:lstStyle/>
          <a:p>
            <a:pPr defTabSz="914400">
              <a:spcBef>
                <a:spcPts val="0"/>
              </a:spcBef>
            </a:pPr>
            <a:r>
              <a:rPr lang="fr-FR" sz="3200" noProof="1" smtClean="0">
                <a:effectLst>
                  <a:outerShdw blurRad="50800" dist="38100" dir="2700000" algn="tl">
                    <a:prstClr val="black">
                      <a:alpha val="40000"/>
                    </a:prstClr>
                  </a:outerShdw>
                </a:effectLst>
                <a:cs typeface="Arial"/>
              </a:rPr>
              <a:t>Schéma </a:t>
            </a:r>
            <a:r>
              <a:rPr lang="fr-FR" sz="3200" noProof="1">
                <a:effectLst>
                  <a:outerShdw blurRad="50800" dist="38100" dir="2700000" algn="tl">
                    <a:prstClr val="black">
                      <a:alpha val="40000"/>
                    </a:prstClr>
                  </a:outerShdw>
                </a:effectLst>
                <a:cs typeface="Arial"/>
              </a:rPr>
              <a:t>Régional de </a:t>
            </a:r>
            <a:r>
              <a:rPr lang="fr-FR" sz="3200" noProof="1" smtClean="0">
                <a:effectLst>
                  <a:outerShdw blurRad="50800" dist="38100" dir="2700000" algn="tl">
                    <a:prstClr val="black">
                      <a:alpha val="40000"/>
                    </a:prstClr>
                  </a:outerShdw>
                </a:effectLst>
                <a:cs typeface="Arial"/>
              </a:rPr>
              <a:t>Coopération Intercommunale</a:t>
            </a:r>
            <a:endParaRPr lang="fr-FR" sz="3200" b="0" i="0" spc="-150" noProof="1">
              <a:effectLst>
                <a:outerShdw blurRad="50800" dist="38100" dir="2700000" algn="tl">
                  <a:prstClr val="black">
                    <a:alpha val="40000"/>
                  </a:prstClr>
                </a:outerShdw>
              </a:effectLst>
              <a:latin typeface="Calibri"/>
              <a:cs typeface="Arial"/>
            </a:endParaRPr>
          </a:p>
        </p:txBody>
      </p:sp>
      <p:sp>
        <p:nvSpPr>
          <p:cNvPr id="3" name="Subtitle 2"/>
          <p:cNvSpPr>
            <a:spLocks noGrp="1"/>
          </p:cNvSpPr>
          <p:nvPr>
            <p:ph type="subTitle" idx="1"/>
          </p:nvPr>
        </p:nvSpPr>
        <p:spPr>
          <a:xfrm>
            <a:off x="768086" y="4149080"/>
            <a:ext cx="7836362" cy="1370012"/>
          </a:xfrm>
        </p:spPr>
        <p:txBody>
          <a:bodyPr/>
          <a:lstStyle/>
          <a:p>
            <a:r>
              <a:rPr lang="fr-FR" dirty="0">
                <a:solidFill>
                  <a:srgbClr val="FFFFFF">
                    <a:tint val="75000"/>
                  </a:srgbClr>
                </a:solidFill>
              </a:rPr>
              <a:t>Le Projet </a:t>
            </a:r>
            <a:r>
              <a:rPr lang="fr-FR" dirty="0" smtClean="0">
                <a:solidFill>
                  <a:srgbClr val="FFFFFF">
                    <a:tint val="75000"/>
                  </a:srgbClr>
                </a:solidFill>
              </a:rPr>
              <a:t>du </a:t>
            </a:r>
            <a:r>
              <a:rPr lang="fr-FR" dirty="0">
                <a:solidFill>
                  <a:srgbClr val="FFFFFF">
                    <a:tint val="75000"/>
                  </a:srgbClr>
                </a:solidFill>
              </a:rPr>
              <a:t>Préfet d’Ile de </a:t>
            </a:r>
            <a:r>
              <a:rPr lang="fr-FR" dirty="0" smtClean="0">
                <a:solidFill>
                  <a:srgbClr val="FFFFFF">
                    <a:tint val="75000"/>
                  </a:srgbClr>
                </a:solidFill>
              </a:rPr>
              <a:t>France</a:t>
            </a:r>
            <a:endParaRPr lang="fr-FR" noProof="1">
              <a:solidFill>
                <a:srgbClr val="FFFFFF">
                  <a:tint val="75000"/>
                </a:srgbClr>
              </a:solidFill>
            </a:endParaRPr>
          </a:p>
          <a:p>
            <a:r>
              <a:rPr lang="fr-FR" dirty="0">
                <a:solidFill>
                  <a:srgbClr val="FFFFFF">
                    <a:tint val="75000"/>
                  </a:srgbClr>
                </a:solidFill>
              </a:rPr>
              <a:t>Notre </a:t>
            </a:r>
            <a:r>
              <a:rPr lang="fr-FR" dirty="0" smtClean="0">
                <a:solidFill>
                  <a:srgbClr val="FFFFFF">
                    <a:tint val="75000"/>
                  </a:srgbClr>
                </a:solidFill>
              </a:rPr>
              <a:t>avis sur ce projet pour les Yvelines</a:t>
            </a:r>
          </a:p>
          <a:p>
            <a:r>
              <a:rPr lang="fr-FR" dirty="0" smtClean="0">
                <a:solidFill>
                  <a:srgbClr val="FFFFFF">
                    <a:tint val="75000"/>
                  </a:srgbClr>
                </a:solidFill>
              </a:rPr>
              <a:t>Conclusion</a:t>
            </a:r>
            <a:endParaRPr lang="fr-FR" dirty="0">
              <a:solidFill>
                <a:srgbClr val="FFFFFF">
                  <a:tint val="75000"/>
                </a:srgbClr>
              </a:solidFill>
            </a:endParaRPr>
          </a:p>
          <a:p>
            <a:pPr marL="0" indent="0" algn="l">
              <a:lnSpc>
                <a:spcPct val="90000"/>
              </a:lnSpc>
              <a:spcBef>
                <a:spcPts val="0"/>
              </a:spcBef>
              <a:buNone/>
            </a:pPr>
            <a:r>
              <a:rPr lang="fr-FR" b="0" i="0" noProof="1" smtClean="0">
                <a:solidFill>
                  <a:srgbClr val="FFFFFF">
                    <a:tint val="75000"/>
                  </a:srgbClr>
                </a:solidFill>
              </a:rPr>
              <a:t>Nos propositions</a:t>
            </a:r>
            <a:endParaRPr lang="fr-FR" b="0" i="0" noProof="1">
              <a:solidFill>
                <a:srgbClr val="FFFFFF">
                  <a:tint val="75000"/>
                </a:srgbClr>
              </a:solidFill>
            </a:endParaRPr>
          </a:p>
        </p:txBody>
      </p:sp>
      <p:sp>
        <p:nvSpPr>
          <p:cNvPr id="4" name="Text Placeholder 3"/>
          <p:cNvSpPr>
            <a:spLocks noGrp="1"/>
          </p:cNvSpPr>
          <p:nvPr>
            <p:ph type="body" sz="quarter" idx="10"/>
          </p:nvPr>
        </p:nvSpPr>
        <p:spPr>
          <a:xfrm>
            <a:off x="768086" y="2355850"/>
            <a:ext cx="8223514" cy="1384994"/>
          </a:xfrm>
        </p:spPr>
        <p:txBody>
          <a:bodyPr/>
          <a:lstStyle/>
          <a:p>
            <a:r>
              <a:rPr lang="fr-FR" noProof="1" smtClean="0"/>
              <a:t>Sommaire</a:t>
            </a:r>
            <a:endParaRPr lang="fr-FR" noProof="1"/>
          </a:p>
        </p:txBody>
      </p:sp>
      <p:sp>
        <p:nvSpPr>
          <p:cNvPr id="5" name="Title 1"/>
          <p:cNvSpPr txBox="1">
            <a:spLocks/>
          </p:cNvSpPr>
          <p:nvPr/>
        </p:nvSpPr>
        <p:spPr>
          <a:xfrm>
            <a:off x="467544" y="6165304"/>
            <a:ext cx="7944619" cy="299359"/>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Rendu  d’Avis  sur  le  Schéma  Régional  de   Coopération  Intercommunale</a:t>
            </a:r>
            <a:endParaRPr lang="fr-FR" sz="1400" noProof="1">
              <a:effectLst>
                <a:outerShdw blurRad="50800" dist="38100" dir="2700000" algn="tl">
                  <a:prstClr val="black">
                    <a:alpha val="40000"/>
                  </a:prstClr>
                </a:outerShdw>
              </a:effectLst>
              <a:latin typeface="Calibri"/>
              <a:cs typeface="Arial"/>
            </a:endParaRPr>
          </a:p>
        </p:txBody>
      </p:sp>
      <p:pic>
        <p:nvPicPr>
          <p:cNvPr id="7" name="Image 6"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Tree>
    <p:extLst>
      <p:ext uri="{BB962C8B-B14F-4D97-AF65-F5344CB8AC3E}">
        <p14:creationId xmlns="" xmlns:p14="http://schemas.microsoft.com/office/powerpoint/2010/main" val="278878413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268760"/>
            <a:ext cx="8088899" cy="1523494"/>
          </a:xfrm>
        </p:spPr>
        <p:txBody>
          <a:bodyPr/>
          <a:lstStyle/>
          <a:p>
            <a:pPr algn="ctr" defTabSz="914400">
              <a:lnSpc>
                <a:spcPct val="90000"/>
              </a:lnSpc>
              <a:spcBef>
                <a:spcPts val="0"/>
              </a:spcBef>
              <a:buNone/>
            </a:pPr>
            <a:r>
              <a:rPr lang="fr-FR" sz="5400" b="0" i="0" spc="-150" noProof="1" smtClean="0">
                <a:effectLst>
                  <a:outerShdw blurRad="50800" dist="38100" dir="2700000" algn="tl">
                    <a:prstClr val="black">
                      <a:alpha val="40000"/>
                    </a:prstClr>
                  </a:outerShdw>
                </a:effectLst>
                <a:latin typeface="Calibri"/>
                <a:ea typeface="+mn-ea"/>
                <a:cs typeface="Arial"/>
              </a:rPr>
              <a:t>Propositions de Communautés </a:t>
            </a:r>
            <a:r>
              <a:rPr lang="fr-FR" sz="5400" b="0" i="0" spc="-150" noProof="1" smtClean="0">
                <a:effectLst>
                  <a:outerShdw blurRad="50800" dist="38100" dir="2700000" algn="tl">
                    <a:prstClr val="black">
                      <a:alpha val="40000"/>
                    </a:prstClr>
                  </a:outerShdw>
                </a:effectLst>
                <a:latin typeface="Calibri"/>
                <a:ea typeface="+mn-ea"/>
                <a:cs typeface="Arial"/>
              </a:rPr>
              <a:t>d’Agglomération</a:t>
            </a:r>
            <a:endParaRPr lang="fr-FR" sz="5400" b="0" i="0" spc="-150" noProof="1">
              <a:effectLst>
                <a:outerShdw blurRad="50800" dist="38100" dir="2700000" algn="tl">
                  <a:prstClr val="black">
                    <a:alpha val="40000"/>
                  </a:prstClr>
                </a:outerShdw>
              </a:effectLst>
              <a:latin typeface="Calibri"/>
              <a:ea typeface="+mn-ea"/>
              <a:cs typeface="Arial"/>
            </a:endParaRPr>
          </a:p>
        </p:txBody>
      </p:sp>
      <p:sp>
        <p:nvSpPr>
          <p:cNvPr id="4" name="Text Placeholder 3"/>
          <p:cNvSpPr>
            <a:spLocks noGrp="1"/>
          </p:cNvSpPr>
          <p:nvPr>
            <p:ph type="body" sz="quarter" idx="10"/>
          </p:nvPr>
        </p:nvSpPr>
        <p:spPr>
          <a:xfrm>
            <a:off x="251520" y="3140968"/>
            <a:ext cx="8223514" cy="1384994"/>
          </a:xfrm>
        </p:spPr>
        <p:txBody>
          <a:bodyPr/>
          <a:lstStyle/>
          <a:p>
            <a:pPr algn="ctr"/>
            <a:r>
              <a:rPr lang="fr-FR" sz="9600" noProof="1" smtClean="0"/>
              <a:t>Avis</a:t>
            </a:r>
          </a:p>
          <a:p>
            <a:pPr algn="ctr"/>
            <a:r>
              <a:rPr lang="fr-FR" sz="9600" noProof="1" smtClean="0"/>
              <a:t>Propositions </a:t>
            </a:r>
            <a:endParaRPr lang="fr-FR" sz="9600" noProof="1"/>
          </a:p>
        </p:txBody>
      </p:sp>
      <p:sp>
        <p:nvSpPr>
          <p:cNvPr id="5"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Proposition</a:t>
            </a:r>
            <a:endParaRPr lang="fr-FR" sz="1400" noProof="1">
              <a:effectLst>
                <a:outerShdw blurRad="50800" dist="38100" dir="2700000" algn="tl">
                  <a:prstClr val="black">
                    <a:alpha val="40000"/>
                  </a:prstClr>
                </a:outerShdw>
              </a:effectLst>
              <a:latin typeface="Calibri"/>
              <a:cs typeface="Arial"/>
            </a:endParaRPr>
          </a:p>
        </p:txBody>
      </p:sp>
      <p:pic>
        <p:nvPicPr>
          <p:cNvPr id="7" name="Image 6"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8" name="Title 1"/>
          <p:cNvSpPr txBox="1">
            <a:spLocks/>
          </p:cNvSpPr>
          <p:nvPr/>
        </p:nvSpPr>
        <p:spPr>
          <a:xfrm>
            <a:off x="179512" y="1240474"/>
            <a:ext cx="8712968" cy="437658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endParaRPr lang="fr-FR" sz="2800" noProof="1">
              <a:effectLst>
                <a:outerShdw blurRad="50800" dist="38100" dir="2700000" algn="tl">
                  <a:prstClr val="black">
                    <a:alpha val="40000"/>
                  </a:prstClr>
                </a:outerShdw>
              </a:effectLst>
              <a:latin typeface="Calibri"/>
              <a:cs typeface="Arial"/>
            </a:endParaRPr>
          </a:p>
          <a:p>
            <a:pPr defTabSz="914400">
              <a:spcBef>
                <a:spcPts val="0"/>
              </a:spcBef>
            </a:pPr>
            <a:r>
              <a:rPr lang="fr-FR" sz="2400" noProof="1" smtClean="0">
                <a:effectLst>
                  <a:outerShdw blurRad="50800" dist="38100" dir="2700000" algn="tl">
                    <a:prstClr val="black">
                      <a:alpha val="40000"/>
                    </a:prstClr>
                  </a:outerShdw>
                </a:effectLst>
                <a:latin typeface="Calibri"/>
                <a:cs typeface="Arial"/>
              </a:rPr>
              <a:t>Les clivages politiques doivent être surmontés. Une des premières actions pourra être de trouver un nom fédérateur !</a:t>
            </a:r>
          </a:p>
          <a:p>
            <a:pPr defTabSz="914400">
              <a:spcBef>
                <a:spcPts val="0"/>
              </a:spcBef>
            </a:pPr>
            <a:endParaRPr lang="fr-FR" sz="2400" noProof="1" smtClean="0">
              <a:effectLst>
                <a:outerShdw blurRad="50800" dist="38100" dir="2700000" algn="tl">
                  <a:prstClr val="black">
                    <a:alpha val="40000"/>
                  </a:prstClr>
                </a:outerShdw>
              </a:effectLst>
              <a:latin typeface="Calibri"/>
              <a:cs typeface="Arial"/>
            </a:endParaRPr>
          </a:p>
          <a:p>
            <a:pPr defTabSz="914400">
              <a:spcBef>
                <a:spcPts val="0"/>
              </a:spcBef>
            </a:pPr>
            <a:r>
              <a:rPr lang="fr-FR" sz="2400" noProof="1" smtClean="0">
                <a:effectLst>
                  <a:outerShdw blurRad="50800" dist="38100" dir="2700000" algn="tl">
                    <a:prstClr val="black">
                      <a:alpha val="40000"/>
                    </a:prstClr>
                  </a:outerShdw>
                </a:effectLst>
                <a:latin typeface="Calibri"/>
                <a:cs typeface="Arial"/>
              </a:rPr>
              <a:t>Vigilance à porter sur la conservation de la qualité de l’espace de vie et l’amélioration des réseaux routiers et ferrés.</a:t>
            </a:r>
          </a:p>
          <a:p>
            <a:pPr defTabSz="914400">
              <a:spcBef>
                <a:spcPts val="0"/>
              </a:spcBef>
            </a:pPr>
            <a:endParaRPr lang="fr-FR" sz="2400" noProof="1" smtClean="0">
              <a:effectLst>
                <a:outerShdw blurRad="50800" dist="38100" dir="2700000" algn="tl">
                  <a:prstClr val="black">
                    <a:alpha val="40000"/>
                  </a:prstClr>
                </a:outerShdw>
              </a:effectLst>
              <a:latin typeface="Calibri"/>
              <a:cs typeface="Arial"/>
            </a:endParaRPr>
          </a:p>
          <a:p>
            <a:pPr lvl="0" defTabSz="914400">
              <a:spcBef>
                <a:spcPts val="0"/>
              </a:spcBef>
            </a:pPr>
            <a:r>
              <a:rPr lang="fr-FR" sz="2400" dirty="0">
                <a:ea typeface="Calibri"/>
                <a:cs typeface="Times New Roman"/>
              </a:rPr>
              <a:t>L’attractivité touristique </a:t>
            </a:r>
            <a:r>
              <a:rPr lang="fr-FR" sz="2400" dirty="0" smtClean="0">
                <a:ea typeface="Calibri"/>
                <a:cs typeface="Times New Roman"/>
              </a:rPr>
              <a:t>est un axe de développement fort </a:t>
            </a:r>
            <a:r>
              <a:rPr lang="fr-FR" sz="2400" dirty="0">
                <a:ea typeface="Calibri"/>
                <a:cs typeface="Times New Roman"/>
              </a:rPr>
              <a:t>(la Seine, les impressionnistes, </a:t>
            </a:r>
            <a:r>
              <a:rPr lang="fr-FR" sz="2400" dirty="0" smtClean="0">
                <a:ea typeface="Calibri"/>
                <a:cs typeface="Times New Roman"/>
              </a:rPr>
              <a:t>deux </a:t>
            </a:r>
            <a:r>
              <a:rPr lang="fr-FR" sz="2400" dirty="0">
                <a:ea typeface="Calibri"/>
                <a:cs typeface="Times New Roman"/>
              </a:rPr>
              <a:t>châteaux, </a:t>
            </a:r>
            <a:r>
              <a:rPr lang="fr-FR" sz="2400" dirty="0" smtClean="0">
                <a:ea typeface="Calibri"/>
                <a:cs typeface="Times New Roman"/>
              </a:rPr>
              <a:t>deux </a:t>
            </a:r>
            <a:r>
              <a:rPr lang="fr-FR" sz="2400" dirty="0">
                <a:ea typeface="Calibri"/>
                <a:cs typeface="Times New Roman"/>
              </a:rPr>
              <a:t>forêts nationales</a:t>
            </a:r>
            <a:r>
              <a:rPr lang="fr-FR" sz="2400" dirty="0" smtClean="0">
                <a:ea typeface="Calibri"/>
                <a:cs typeface="Times New Roman"/>
              </a:rPr>
              <a:t>).</a:t>
            </a:r>
          </a:p>
          <a:p>
            <a:pPr lvl="0" defTabSz="914400">
              <a:spcBef>
                <a:spcPts val="0"/>
              </a:spcBef>
            </a:pPr>
            <a:endParaRPr lang="fr-FR" sz="2400" dirty="0" smtClean="0">
              <a:ea typeface="Calibri"/>
              <a:cs typeface="Times New Roman"/>
            </a:endParaRPr>
          </a:p>
          <a:p>
            <a:pPr lvl="0" defTabSz="914400">
              <a:spcBef>
                <a:spcPts val="0"/>
              </a:spcBef>
            </a:pPr>
            <a:r>
              <a:rPr lang="fr-FR" sz="2400" noProof="1" smtClean="0">
                <a:effectLst>
                  <a:outerShdw blurRad="50800" dist="38100" dir="2700000" algn="tl">
                    <a:prstClr val="black">
                      <a:alpha val="40000"/>
                    </a:prstClr>
                  </a:outerShdw>
                </a:effectLst>
                <a:latin typeface="Calibri"/>
                <a:cs typeface="Arial"/>
              </a:rPr>
              <a:t>La « boucle de Montesson » située au centre de la future communauté représente un des rares espaces fonciers disponibles, peut-être une opportunité? </a:t>
            </a:r>
            <a:endParaRPr lang="fr-FR" sz="2400" dirty="0"/>
          </a:p>
          <a:p>
            <a:pPr defTabSz="914400">
              <a:spcBef>
                <a:spcPts val="0"/>
              </a:spcBef>
            </a:pPr>
            <a:endParaRPr lang="fr-FR" sz="2400" noProof="1">
              <a:effectLst>
                <a:outerShdw blurRad="50800" dist="38100" dir="2700000" algn="tl">
                  <a:prstClr val="black">
                    <a:alpha val="40000"/>
                  </a:prstClr>
                </a:outerShdw>
              </a:effectLst>
              <a:latin typeface="Calibri"/>
              <a:cs typeface="Arial"/>
            </a:endParaRPr>
          </a:p>
        </p:txBody>
      </p:sp>
      <p:sp>
        <p:nvSpPr>
          <p:cNvPr id="9"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Avis   nos  Propositions</a:t>
            </a:r>
            <a:endParaRPr lang="fr-FR" sz="1400" noProof="1">
              <a:effectLst>
                <a:outerShdw blurRad="50800" dist="38100" dir="2700000" algn="tl">
                  <a:prstClr val="black">
                    <a:alpha val="40000"/>
                  </a:prstClr>
                </a:outerShdw>
              </a:effectLst>
              <a:latin typeface="Calibri"/>
              <a:cs typeface="Arial"/>
            </a:endParaRPr>
          </a:p>
        </p:txBody>
      </p:sp>
      <p:sp>
        <p:nvSpPr>
          <p:cNvPr id="5" name="Title 1"/>
          <p:cNvSpPr>
            <a:spLocks noGrp="1"/>
          </p:cNvSpPr>
          <p:nvPr>
            <p:ph type="title"/>
          </p:nvPr>
        </p:nvSpPr>
        <p:spPr>
          <a:xfrm>
            <a:off x="179512" y="897453"/>
            <a:ext cx="8496944"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Est Seine Aval » </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341308503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8" name="Title 1"/>
          <p:cNvSpPr txBox="1">
            <a:spLocks/>
          </p:cNvSpPr>
          <p:nvPr/>
        </p:nvSpPr>
        <p:spPr>
          <a:xfrm>
            <a:off x="179512" y="1716830"/>
            <a:ext cx="8712968" cy="365638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lvl="0"/>
            <a:endParaRPr lang="fr-FR" sz="2400" dirty="0" smtClean="0">
              <a:ea typeface="Calibri"/>
              <a:cs typeface="Times New Roman"/>
            </a:endParaRPr>
          </a:p>
          <a:p>
            <a:pPr lvl="0"/>
            <a:r>
              <a:rPr lang="fr-FR" sz="2400" dirty="0" smtClean="0">
                <a:ea typeface="Calibri"/>
                <a:cs typeface="Times New Roman"/>
              </a:rPr>
              <a:t>Une structure qui pose plus de problèmes qu’elle n’apporte de solutions. </a:t>
            </a:r>
          </a:p>
          <a:p>
            <a:pPr lvl="0"/>
            <a:endParaRPr lang="fr-FR" sz="2400" dirty="0" smtClean="0">
              <a:ea typeface="Calibri"/>
              <a:cs typeface="Times New Roman"/>
            </a:endParaRPr>
          </a:p>
          <a:p>
            <a:r>
              <a:rPr lang="fr-FR" sz="2400" dirty="0" smtClean="0">
                <a:ea typeface="Calibri"/>
                <a:cs typeface="Times New Roman"/>
              </a:rPr>
              <a:t>	</a:t>
            </a:r>
            <a:r>
              <a:rPr lang="fr-FR" sz="2400" dirty="0">
                <a:ea typeface="Calibri"/>
                <a:cs typeface="Times New Roman"/>
              </a:rPr>
              <a:t>Une incohérence dans la gouvernance</a:t>
            </a:r>
            <a:r>
              <a:rPr lang="fr-FR" sz="2400" dirty="0" smtClean="0">
                <a:ea typeface="Calibri"/>
                <a:cs typeface="Times New Roman"/>
              </a:rPr>
              <a:t>.</a:t>
            </a:r>
          </a:p>
          <a:p>
            <a:endParaRPr lang="fr-FR" sz="2400" dirty="0">
              <a:ea typeface="Calibri"/>
              <a:cs typeface="Times New Roman"/>
            </a:endParaRPr>
          </a:p>
          <a:p>
            <a:pPr lvl="0"/>
            <a:r>
              <a:rPr lang="fr-FR" sz="2400" dirty="0" smtClean="0">
                <a:ea typeface="Calibri"/>
                <a:cs typeface="Times New Roman"/>
              </a:rPr>
              <a:t>	Un déséquilibre </a:t>
            </a:r>
            <a:r>
              <a:rPr lang="fr-FR" sz="2400" dirty="0">
                <a:ea typeface="Calibri"/>
                <a:cs typeface="Times New Roman"/>
              </a:rPr>
              <a:t>en termes </a:t>
            </a:r>
            <a:r>
              <a:rPr lang="fr-FR" sz="2400" dirty="0" smtClean="0">
                <a:ea typeface="Calibri"/>
                <a:cs typeface="Times New Roman"/>
              </a:rPr>
              <a:t>économiques.</a:t>
            </a:r>
          </a:p>
          <a:p>
            <a:pPr lvl="0"/>
            <a:endParaRPr lang="fr-FR" sz="2400" dirty="0">
              <a:ea typeface="Calibri"/>
              <a:cs typeface="Times New Roman"/>
            </a:endParaRPr>
          </a:p>
          <a:p>
            <a:pPr lvl="0"/>
            <a:r>
              <a:rPr lang="fr-FR" sz="2400" dirty="0" smtClean="0">
                <a:ea typeface="Calibri"/>
                <a:cs typeface="Times New Roman"/>
              </a:rPr>
              <a:t>	Une trop grande concentration des pôles universitaires.</a:t>
            </a:r>
          </a:p>
          <a:p>
            <a:pPr lvl="0"/>
            <a:endParaRPr lang="fr-FR" sz="2400" dirty="0">
              <a:ea typeface="Calibri"/>
              <a:cs typeface="Times New Roman"/>
            </a:endParaRPr>
          </a:p>
          <a:p>
            <a:pPr lvl="0"/>
            <a:r>
              <a:rPr lang="fr-FR" sz="2400" dirty="0" smtClean="0">
                <a:ea typeface="Calibri"/>
                <a:cs typeface="Times New Roman"/>
              </a:rPr>
              <a:t>	</a:t>
            </a:r>
            <a:endParaRPr lang="fr-FR" sz="2400" noProof="1" smtClean="0">
              <a:effectLst>
                <a:outerShdw blurRad="50800" dist="38100" dir="2700000" algn="tl">
                  <a:prstClr val="black">
                    <a:alpha val="40000"/>
                  </a:prstClr>
                </a:outerShdw>
              </a:effectLst>
              <a:latin typeface="Calibri"/>
              <a:cs typeface="Arial"/>
            </a:endParaRPr>
          </a:p>
          <a:p>
            <a:pPr defTabSz="914400">
              <a:spcBef>
                <a:spcPts val="0"/>
              </a:spcBef>
            </a:pPr>
            <a:endParaRPr lang="fr-FR" sz="2400" noProof="1">
              <a:effectLst>
                <a:outerShdw blurRad="50800" dist="38100" dir="2700000" algn="tl">
                  <a:prstClr val="black">
                    <a:alpha val="40000"/>
                  </a:prstClr>
                </a:outerShdw>
              </a:effectLst>
              <a:latin typeface="Calibri"/>
              <a:cs typeface="Arial"/>
            </a:endParaRPr>
          </a:p>
        </p:txBody>
      </p:sp>
      <p:sp>
        <p:nvSpPr>
          <p:cNvPr id="9"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Avis   nos  Propositions</a:t>
            </a:r>
            <a:endParaRPr lang="fr-FR" sz="1400" noProof="1">
              <a:effectLst>
                <a:outerShdw blurRad="50800" dist="38100" dir="2700000" algn="tl">
                  <a:prstClr val="black">
                    <a:alpha val="40000"/>
                  </a:prstClr>
                </a:outerShdw>
              </a:effectLst>
              <a:latin typeface="Calibri"/>
              <a:cs typeface="Arial"/>
            </a:endParaRPr>
          </a:p>
        </p:txBody>
      </p:sp>
      <p:sp>
        <p:nvSpPr>
          <p:cNvPr id="5" name="Title 1"/>
          <p:cNvSpPr>
            <a:spLocks noGrp="1"/>
          </p:cNvSpPr>
          <p:nvPr>
            <p:ph type="title"/>
          </p:nvPr>
        </p:nvSpPr>
        <p:spPr>
          <a:xfrm>
            <a:off x="381000" y="980728"/>
            <a:ext cx="8382000"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Sud Yvelines à 800 000 habitants»</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264666692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8" name="Title 1"/>
          <p:cNvSpPr txBox="1">
            <a:spLocks/>
          </p:cNvSpPr>
          <p:nvPr/>
        </p:nvSpPr>
        <p:spPr>
          <a:xfrm>
            <a:off x="179512" y="1672464"/>
            <a:ext cx="8712968" cy="365638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lvl="0"/>
            <a:endParaRPr lang="fr-FR" sz="2400" dirty="0" smtClean="0">
              <a:ea typeface="Calibri"/>
              <a:cs typeface="Times New Roman"/>
            </a:endParaRPr>
          </a:p>
          <a:p>
            <a:pPr lvl="0"/>
            <a:r>
              <a:rPr lang="fr-FR" sz="2400" dirty="0" smtClean="0">
                <a:ea typeface="Calibri"/>
                <a:cs typeface="Times New Roman"/>
              </a:rPr>
              <a:t>Une structure qui peut s’appuyer sur une  réalité déjà existante  : l’OIN, la jeunesse de ses habitants, et sur la complémentarité de son territoire autant rural qu’industriel.</a:t>
            </a:r>
            <a:endParaRPr lang="fr-FR" sz="2400" b="1" u="sng" dirty="0">
              <a:ea typeface="Calibri"/>
              <a:cs typeface="Times New Roman"/>
            </a:endParaRPr>
          </a:p>
          <a:p>
            <a:pPr lvl="0"/>
            <a:r>
              <a:rPr lang="fr-FR" sz="2400" dirty="0" smtClean="0">
                <a:ea typeface="Calibri"/>
                <a:cs typeface="Times New Roman"/>
              </a:rPr>
              <a:t>Cet avantage ne doit pas faire oublier les risques qui pèsent sur l’économie,  sur le bassin d’emploi de Poissy, et sur la quasi absence  de projets innovants  dans le domaine du numérique.</a:t>
            </a:r>
          </a:p>
          <a:p>
            <a:pPr lvl="0"/>
            <a:endParaRPr lang="fr-FR" sz="2400" dirty="0" smtClean="0">
              <a:ea typeface="Calibri"/>
              <a:cs typeface="Times New Roman"/>
            </a:endParaRPr>
          </a:p>
          <a:p>
            <a:pPr lvl="0"/>
            <a:r>
              <a:rPr lang="fr-FR" sz="2400" dirty="0" smtClean="0">
                <a:ea typeface="Calibri"/>
                <a:cs typeface="Times New Roman"/>
              </a:rPr>
              <a:t>La saturation des réseaux de transports doit être réglée pour supporter le développement économique.</a:t>
            </a:r>
          </a:p>
          <a:p>
            <a:pPr lvl="0"/>
            <a:r>
              <a:rPr lang="fr-FR" sz="2400" dirty="0" smtClean="0">
                <a:ea typeface="Calibri"/>
                <a:cs typeface="Times New Roman"/>
              </a:rPr>
              <a:t>La forte croissance urbaine va accroitre les besoins de transports publics. </a:t>
            </a:r>
            <a:endParaRPr lang="fr-FR" sz="2400" noProof="1">
              <a:effectLst>
                <a:outerShdw blurRad="50800" dist="38100" dir="2700000" algn="tl">
                  <a:prstClr val="black">
                    <a:alpha val="40000"/>
                  </a:prstClr>
                </a:outerShdw>
              </a:effectLst>
              <a:latin typeface="Calibri"/>
              <a:cs typeface="Arial"/>
            </a:endParaRPr>
          </a:p>
        </p:txBody>
      </p:sp>
      <p:sp>
        <p:nvSpPr>
          <p:cNvPr id="9"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Avis   nos  Propositions</a:t>
            </a:r>
            <a:endParaRPr lang="fr-FR" sz="1400" noProof="1">
              <a:effectLst>
                <a:outerShdw blurRad="50800" dist="38100" dir="2700000" algn="tl">
                  <a:prstClr val="black">
                    <a:alpha val="40000"/>
                  </a:prstClr>
                </a:outerShdw>
              </a:effectLst>
              <a:latin typeface="Calibri"/>
              <a:cs typeface="Arial"/>
            </a:endParaRPr>
          </a:p>
        </p:txBody>
      </p:sp>
      <p:sp>
        <p:nvSpPr>
          <p:cNvPr id="5" name="Title 1"/>
          <p:cNvSpPr>
            <a:spLocks noGrp="1"/>
          </p:cNvSpPr>
          <p:nvPr>
            <p:ph type="title"/>
          </p:nvPr>
        </p:nvSpPr>
        <p:spPr>
          <a:xfrm>
            <a:off x="107504" y="908720"/>
            <a:ext cx="8928992"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Seine Aval »</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306567547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276872"/>
            <a:ext cx="8568952" cy="2232899"/>
          </a:xfrm>
          <a:ln>
            <a:solidFill>
              <a:schemeClr val="accent1"/>
            </a:solidFill>
          </a:ln>
        </p:spPr>
        <p:txBody>
          <a:bodyPr/>
          <a:lstStyle/>
          <a:p>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Le </a:t>
            </a:r>
            <a:r>
              <a:rPr lang="fr-FR" sz="2000" b="1" dirty="0">
                <a:effectLst>
                  <a:outerShdw blurRad="50800" dist="38100" dir="2700000" algn="tl">
                    <a:prstClr val="black">
                      <a:alpha val="40000"/>
                    </a:prstClr>
                  </a:outerShdw>
                </a:effectLst>
                <a:latin typeface="Calibri"/>
                <a:cs typeface="Arial"/>
              </a:rPr>
              <a:t>projet de SRCI du Préfet de Région ouvre des perspectives </a:t>
            </a:r>
            <a:r>
              <a:rPr lang="fr-FR" sz="2000" b="1" dirty="0" smtClean="0">
                <a:effectLst>
                  <a:outerShdw blurRad="50800" dist="38100" dir="2700000" algn="tl">
                    <a:prstClr val="black">
                      <a:alpha val="40000"/>
                    </a:prstClr>
                  </a:outerShdw>
                </a:effectLst>
                <a:latin typeface="Calibri"/>
                <a:cs typeface="Arial"/>
              </a:rPr>
              <a:t>intéressantes</a:t>
            </a:r>
            <a:r>
              <a:rPr lang="fr-FR" sz="2000" b="1" dirty="0" smtClean="0">
                <a:effectLst>
                  <a:outerShdw blurRad="50800" dist="38100" dir="2700000" algn="tl">
                    <a:prstClr val="black">
                      <a:alpha val="40000"/>
                    </a:prstClr>
                  </a:outerShdw>
                </a:effectLst>
                <a:cs typeface="Arial"/>
              </a:rPr>
              <a:t> </a:t>
            </a:r>
            <a:r>
              <a:rPr lang="fr-FR" sz="2000" b="1" dirty="0">
                <a:effectLst>
                  <a:outerShdw blurRad="50800" dist="38100" dir="2700000" algn="tl">
                    <a:prstClr val="black">
                      <a:alpha val="40000"/>
                    </a:prstClr>
                  </a:outerShdw>
                </a:effectLst>
                <a:cs typeface="Arial"/>
              </a:rPr>
              <a:t>pour  répondre aux attentes de nos concitoyens et nous permettre d’atteindre deux objectifs </a:t>
            </a:r>
            <a:r>
              <a:rPr lang="fr-FR" sz="2000" b="1" dirty="0" smtClean="0">
                <a:effectLst>
                  <a:outerShdw blurRad="50800" dist="38100" dir="2700000" algn="tl">
                    <a:prstClr val="black">
                      <a:alpha val="40000"/>
                    </a:prstClr>
                  </a:outerShdw>
                </a:effectLst>
                <a:cs typeface="Arial"/>
              </a:rPr>
              <a:t>vitaux :</a:t>
            </a:r>
            <a:r>
              <a:rPr lang="fr-FR" sz="2000" b="1" dirty="0">
                <a:effectLst>
                  <a:outerShdw blurRad="50800" dist="38100" dir="2700000" algn="tl">
                    <a:prstClr val="black">
                      <a:alpha val="40000"/>
                    </a:prstClr>
                  </a:outerShdw>
                </a:effectLst>
                <a:cs typeface="Arial"/>
              </a:rPr>
              <a:t/>
            </a:r>
            <a:br>
              <a:rPr lang="fr-FR" sz="2000" b="1" dirty="0">
                <a:effectLst>
                  <a:outerShdw blurRad="50800" dist="38100" dir="2700000" algn="tl">
                    <a:prstClr val="black">
                      <a:alpha val="40000"/>
                    </a:prstClr>
                  </a:outerShdw>
                </a:effectLst>
                <a:cs typeface="Arial"/>
              </a:rPr>
            </a:br>
            <a:r>
              <a:rPr lang="fr-FR" sz="2000" b="1" dirty="0">
                <a:effectLst>
                  <a:outerShdw blurRad="50800" dist="38100" dir="2700000" algn="tl">
                    <a:prstClr val="black">
                      <a:alpha val="40000"/>
                    </a:prstClr>
                  </a:outerShdw>
                </a:effectLst>
                <a:cs typeface="Arial"/>
              </a:rPr>
              <a:t>	</a:t>
            </a:r>
            <a:r>
              <a:rPr lang="fr-FR" sz="2000" b="1" dirty="0" smtClean="0">
                <a:effectLst>
                  <a:outerShdw blurRad="50800" dist="38100" dir="2700000" algn="tl">
                    <a:prstClr val="black">
                      <a:alpha val="40000"/>
                    </a:prstClr>
                  </a:outerShdw>
                </a:effectLst>
                <a:cs typeface="Arial"/>
              </a:rPr>
              <a:t/>
            </a:r>
            <a:br>
              <a:rPr lang="fr-FR" sz="2000" b="1" dirty="0" smtClean="0">
                <a:effectLst>
                  <a:outerShdw blurRad="50800" dist="38100" dir="2700000" algn="tl">
                    <a:prstClr val="black">
                      <a:alpha val="40000"/>
                    </a:prstClr>
                  </a:outerShdw>
                </a:effectLst>
                <a:cs typeface="Arial"/>
              </a:rPr>
            </a:br>
            <a:r>
              <a:rPr lang="fr-FR" sz="2000" b="1" dirty="0">
                <a:effectLst>
                  <a:outerShdw blurRad="50800" dist="38100" dir="2700000" algn="tl">
                    <a:prstClr val="black">
                      <a:alpha val="40000"/>
                    </a:prstClr>
                  </a:outerShdw>
                </a:effectLst>
                <a:cs typeface="Arial"/>
              </a:rPr>
              <a:t>	</a:t>
            </a:r>
            <a:r>
              <a:rPr lang="fr-FR" sz="2000" b="1" dirty="0" smtClean="0">
                <a:effectLst>
                  <a:outerShdw blurRad="50800" dist="38100" dir="2700000" algn="tl">
                    <a:prstClr val="black">
                      <a:alpha val="40000"/>
                    </a:prstClr>
                  </a:outerShdw>
                </a:effectLst>
                <a:cs typeface="Arial"/>
              </a:rPr>
              <a:t>L’efficacité opérationnelle en respectant les </a:t>
            </a:r>
            <a:r>
              <a:rPr lang="fr-FR" sz="2000" b="1" dirty="0">
                <a:effectLst>
                  <a:outerShdw blurRad="50800" dist="38100" dir="2700000" algn="tl">
                    <a:prstClr val="black">
                      <a:alpha val="40000"/>
                    </a:prstClr>
                  </a:outerShdw>
                </a:effectLst>
                <a:cs typeface="Arial"/>
              </a:rPr>
              <a:t>usages </a:t>
            </a:r>
            <a:r>
              <a:rPr lang="fr-FR" sz="2000" b="1" dirty="0" smtClean="0">
                <a:effectLst>
                  <a:outerShdw blurRad="50800" dist="38100" dir="2700000" algn="tl">
                    <a:prstClr val="black">
                      <a:alpha val="40000"/>
                    </a:prstClr>
                  </a:outerShdw>
                </a:effectLst>
                <a:cs typeface="Arial"/>
              </a:rPr>
              <a:t>locaux.</a:t>
            </a:r>
            <a:r>
              <a:rPr lang="fr-FR" sz="2000" b="1" dirty="0">
                <a:effectLst>
                  <a:outerShdw blurRad="50800" dist="38100" dir="2700000" algn="tl">
                    <a:prstClr val="black">
                      <a:alpha val="40000"/>
                    </a:prstClr>
                  </a:outerShdw>
                </a:effectLst>
                <a:cs typeface="Arial"/>
              </a:rPr>
              <a:t/>
            </a:r>
            <a:br>
              <a:rPr lang="fr-FR" sz="2000" b="1" dirty="0">
                <a:effectLst>
                  <a:outerShdw blurRad="50800" dist="38100" dir="2700000" algn="tl">
                    <a:prstClr val="black">
                      <a:alpha val="40000"/>
                    </a:prstClr>
                  </a:outerShdw>
                </a:effectLst>
                <a:cs typeface="Arial"/>
              </a:rPr>
            </a:br>
            <a:r>
              <a:rPr lang="fr-FR" sz="2000" b="1" dirty="0">
                <a:effectLst>
                  <a:outerShdw blurRad="50800" dist="38100" dir="2700000" algn="tl">
                    <a:prstClr val="black">
                      <a:alpha val="40000"/>
                    </a:prstClr>
                  </a:outerShdw>
                </a:effectLst>
                <a:cs typeface="Arial"/>
              </a:rPr>
              <a:t/>
            </a:r>
            <a:br>
              <a:rPr lang="fr-FR" sz="2000" b="1" dirty="0">
                <a:effectLst>
                  <a:outerShdw blurRad="50800" dist="38100" dir="2700000" algn="tl">
                    <a:prstClr val="black">
                      <a:alpha val="40000"/>
                    </a:prstClr>
                  </a:outerShdw>
                </a:effectLst>
                <a:cs typeface="Arial"/>
              </a:rPr>
            </a:br>
            <a:r>
              <a:rPr lang="fr-FR" sz="2000" b="1" dirty="0">
                <a:effectLst>
                  <a:outerShdw blurRad="50800" dist="38100" dir="2700000" algn="tl">
                    <a:prstClr val="black">
                      <a:alpha val="40000"/>
                    </a:prstClr>
                  </a:outerShdw>
                </a:effectLst>
                <a:cs typeface="Arial"/>
              </a:rPr>
              <a:t>	</a:t>
            </a:r>
            <a:r>
              <a:rPr lang="fr-FR" sz="2000" b="1" dirty="0" smtClean="0">
                <a:effectLst>
                  <a:outerShdw blurRad="50800" dist="38100" dir="2700000" algn="tl">
                    <a:prstClr val="black">
                      <a:alpha val="40000"/>
                    </a:prstClr>
                  </a:outerShdw>
                </a:effectLst>
                <a:cs typeface="Arial"/>
              </a:rPr>
              <a:t>La </a:t>
            </a:r>
            <a:r>
              <a:rPr lang="fr-FR" sz="2000" b="1" dirty="0">
                <a:effectLst>
                  <a:outerShdw blurRad="50800" dist="38100" dir="2700000" algn="tl">
                    <a:prstClr val="black">
                      <a:alpha val="40000"/>
                    </a:prstClr>
                  </a:outerShdw>
                </a:effectLst>
                <a:cs typeface="Arial"/>
              </a:rPr>
              <a:t>compétitivité économique</a:t>
            </a:r>
            <a:r>
              <a:rPr lang="fr-FR" sz="2000" b="1" dirty="0" smtClean="0">
                <a:effectLst>
                  <a:outerShdw blurRad="50800" dist="38100" dir="2700000" algn="tl">
                    <a:prstClr val="black">
                      <a:alpha val="40000"/>
                    </a:prstClr>
                  </a:outerShdw>
                </a:effectLst>
                <a:cs typeface="Arial"/>
              </a:rPr>
              <a:t>.</a:t>
            </a:r>
            <a:r>
              <a:rPr lang="fr-FR" sz="2000" b="1" dirty="0">
                <a:effectLst>
                  <a:outerShdw blurRad="50800" dist="38100" dir="2700000" algn="tl">
                    <a:prstClr val="black">
                      <a:alpha val="40000"/>
                    </a:prstClr>
                  </a:outerShdw>
                </a:effectLst>
                <a:latin typeface="Calibri"/>
                <a:cs typeface="Arial"/>
              </a:rPr>
              <a:t/>
            </a:r>
            <a:br>
              <a:rPr lang="fr-FR" sz="2000" b="1" dirty="0">
                <a:effectLst>
                  <a:outerShdw blurRad="50800" dist="38100" dir="2700000" algn="tl">
                    <a:prstClr val="black">
                      <a:alpha val="40000"/>
                    </a:prstClr>
                  </a:outerShdw>
                </a:effectLst>
                <a:latin typeface="Calibri"/>
                <a:cs typeface="Arial"/>
              </a:rPr>
            </a:br>
            <a:r>
              <a:rPr lang="fr-FR" sz="2000" dirty="0">
                <a:effectLst>
                  <a:outerShdw blurRad="50800" dist="38100" dir="2700000" algn="tl">
                    <a:prstClr val="black">
                      <a:alpha val="40000"/>
                    </a:prstClr>
                  </a:outerShdw>
                </a:effectLst>
                <a:latin typeface="Calibri"/>
                <a:cs typeface="Arial"/>
              </a:rPr>
              <a:t/>
            </a:r>
            <a:br>
              <a:rPr lang="fr-FR" sz="2000" dirty="0">
                <a:effectLst>
                  <a:outerShdw blurRad="50800" dist="38100" dir="2700000" algn="tl">
                    <a:prstClr val="black">
                      <a:alpha val="40000"/>
                    </a:prstClr>
                  </a:outerShdw>
                </a:effectLst>
                <a:latin typeface="Calibri"/>
                <a:cs typeface="Arial"/>
              </a:rPr>
            </a:br>
            <a:r>
              <a:rPr lang="fr-FR" sz="2000" b="0" i="0" spc="-150" noProof="1" smtClean="0">
                <a:effectLst>
                  <a:outerShdw blurRad="50800" dist="38100" dir="2700000" algn="tl">
                    <a:prstClr val="black">
                      <a:alpha val="40000"/>
                    </a:prstClr>
                  </a:outerShdw>
                </a:effectLst>
                <a:latin typeface="Calibri"/>
                <a:cs typeface="Arial"/>
              </a:rPr>
              <a:t> </a:t>
            </a:r>
            <a:endParaRPr lang="fr-FR" sz="2000" b="0" i="0" spc="-150" noProof="1">
              <a:effectLst>
                <a:outerShdw blurRad="50800" dist="38100" dir="2700000" algn="tl">
                  <a:prstClr val="black">
                    <a:alpha val="40000"/>
                  </a:prstClr>
                </a:outerShdw>
              </a:effectLst>
              <a:latin typeface="Calibri"/>
              <a:cs typeface="Arial"/>
            </a:endParaRPr>
          </a:p>
        </p:txBody>
      </p:sp>
      <p:sp>
        <p:nvSpPr>
          <p:cNvPr id="5"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Avis   nos  Propositions</a:t>
            </a:r>
            <a:endParaRPr lang="fr-FR" sz="1400" noProof="1">
              <a:effectLst>
                <a:outerShdw blurRad="50800" dist="38100" dir="2700000" algn="tl">
                  <a:prstClr val="black">
                    <a:alpha val="40000"/>
                  </a:prstClr>
                </a:outerShdw>
              </a:effectLst>
              <a:latin typeface="Calibri"/>
              <a:cs typeface="Arial"/>
            </a:endParaRPr>
          </a:p>
        </p:txBody>
      </p:sp>
      <p:pic>
        <p:nvPicPr>
          <p:cNvPr id="6" name="Image 5"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7" name="Title 1"/>
          <p:cNvSpPr txBox="1">
            <a:spLocks/>
          </p:cNvSpPr>
          <p:nvPr/>
        </p:nvSpPr>
        <p:spPr>
          <a:xfrm>
            <a:off x="380999" y="764704"/>
            <a:ext cx="8382000" cy="659339"/>
          </a:xfrm>
          <a:prstGeom prst="rect">
            <a:avLst/>
          </a:prstGeom>
        </p:spPr>
        <p:txBody>
          <a:bodyPr vert="horz" wrap="square" lIns="0" tIns="0" rIns="0" bIns="0" rtlCol="0" anchor="ctr" anchorCtr="0">
            <a:norm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CONCLUSIONS</a:t>
            </a:r>
            <a:endParaRPr lang="fr-FR" sz="3200" noProof="1">
              <a:solidFill>
                <a:srgbClr val="FFFF99"/>
              </a:solidFill>
              <a:effectLst>
                <a:outerShdw blurRad="50800" dist="38100" dir="2700000" algn="tl">
                  <a:prstClr val="black">
                    <a:alpha val="40000"/>
                  </a:prstClr>
                </a:outerShdw>
              </a:effectLst>
              <a:latin typeface="Calibri"/>
              <a:cs typeface="Arial"/>
            </a:endParaRPr>
          </a:p>
        </p:txBody>
      </p:sp>
      <p:sp>
        <p:nvSpPr>
          <p:cNvPr id="9" name="Rectangle 8"/>
          <p:cNvSpPr/>
          <p:nvPr/>
        </p:nvSpPr>
        <p:spPr>
          <a:xfrm>
            <a:off x="7588631" y="1636689"/>
            <a:ext cx="941905" cy="345248"/>
          </a:xfrm>
          <a:prstGeom prst="rect">
            <a:avLst/>
          </a:pr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Croix 9"/>
          <p:cNvSpPr/>
          <p:nvPr/>
        </p:nvSpPr>
        <p:spPr>
          <a:xfrm>
            <a:off x="7588631" y="3002615"/>
            <a:ext cx="1006992" cy="969078"/>
          </a:xfrm>
          <a:prstGeom prst="plus">
            <a:avLst>
              <a:gd name="adj" fmla="val 32810"/>
            </a:avLst>
          </a:pr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itle 1"/>
          <p:cNvSpPr txBox="1">
            <a:spLocks/>
          </p:cNvSpPr>
          <p:nvPr/>
        </p:nvSpPr>
        <p:spPr>
          <a:xfrm>
            <a:off x="323528" y="1268760"/>
            <a:ext cx="8568952" cy="975138"/>
          </a:xfrm>
          <a:prstGeom prst="rect">
            <a:avLst/>
          </a:prstGeom>
          <a:ln>
            <a:solidFill>
              <a:schemeClr val="accent1"/>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Manque de concertation.</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cs typeface="Arial"/>
              </a:rPr>
              <a:t>Calendrier particulièrement contraignant.</a:t>
            </a:r>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dirty="0" smtClean="0">
                <a:effectLst>
                  <a:outerShdw blurRad="50800" dist="38100" dir="2700000" algn="tl">
                    <a:prstClr val="black">
                      <a:alpha val="40000"/>
                    </a:prstClr>
                  </a:outerShdw>
                </a:effectLst>
                <a:latin typeface="Calibri"/>
                <a:cs typeface="Arial"/>
              </a:rPr>
              <a:t/>
            </a:r>
            <a:br>
              <a:rPr lang="fr-FR" sz="2000" dirty="0" smtClean="0">
                <a:effectLst>
                  <a:outerShdw blurRad="50800" dist="38100" dir="2700000" algn="tl">
                    <a:prstClr val="black">
                      <a:alpha val="40000"/>
                    </a:prstClr>
                  </a:outerShdw>
                </a:effectLst>
                <a:latin typeface="Calibri"/>
                <a:cs typeface="Arial"/>
              </a:rPr>
            </a:br>
            <a:r>
              <a:rPr lang="fr-FR" sz="2000" noProof="1" smtClean="0">
                <a:effectLst>
                  <a:outerShdw blurRad="50800" dist="38100" dir="2700000" algn="tl">
                    <a:prstClr val="black">
                      <a:alpha val="40000"/>
                    </a:prstClr>
                  </a:outerShdw>
                </a:effectLst>
                <a:latin typeface="Calibri"/>
                <a:cs typeface="Arial"/>
              </a:rPr>
              <a:t> </a:t>
            </a:r>
            <a:endParaRPr lang="fr-FR" sz="2000" noProof="1">
              <a:effectLst>
                <a:outerShdw blurRad="50800" dist="38100" dir="2700000" algn="tl">
                  <a:prstClr val="black">
                    <a:alpha val="40000"/>
                  </a:prstClr>
                </a:outerShdw>
              </a:effectLst>
              <a:latin typeface="Calibri"/>
              <a:cs typeface="Arial"/>
            </a:endParaRPr>
          </a:p>
        </p:txBody>
      </p:sp>
      <p:sp>
        <p:nvSpPr>
          <p:cNvPr id="13" name="Title 1"/>
          <p:cNvSpPr txBox="1">
            <a:spLocks/>
          </p:cNvSpPr>
          <p:nvPr/>
        </p:nvSpPr>
        <p:spPr>
          <a:xfrm>
            <a:off x="323528" y="4492130"/>
            <a:ext cx="8568952" cy="1673174"/>
          </a:xfrm>
          <a:prstGeom prst="rect">
            <a:avLst/>
          </a:prstGeom>
          <a:ln>
            <a:solidFill>
              <a:schemeClr val="accent1"/>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fr-FR" sz="2000" b="1" dirty="0" smtClean="0">
                <a:effectLst>
                  <a:outerShdw blurRad="50800" dist="38100" dir="2700000" algn="tl">
                    <a:prstClr val="black">
                      <a:alpha val="40000"/>
                    </a:prstClr>
                  </a:outerShdw>
                </a:effectLst>
                <a:latin typeface="Calibri"/>
                <a:cs typeface="Arial"/>
              </a:rPr>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cs typeface="Arial"/>
              </a:rPr>
              <a:t>Le projet n’est que</a:t>
            </a:r>
            <a:r>
              <a:rPr lang="fr-FR" sz="2000" b="1" dirty="0" smtClean="0">
                <a:effectLst>
                  <a:outerShdw blurRad="50800" dist="38100" dir="2700000" algn="tl">
                    <a:prstClr val="black">
                      <a:alpha val="40000"/>
                    </a:prstClr>
                  </a:outerShdw>
                </a:effectLst>
                <a:latin typeface="Calibri"/>
                <a:cs typeface="Arial"/>
              </a:rPr>
              <a:t> partiellement réalisable tant qu’il y aura des incertitudes sur</a:t>
            </a:r>
          </a:p>
          <a:p>
            <a:r>
              <a:rPr lang="fr-FR" sz="2000" b="1" dirty="0" smtClean="0">
                <a:effectLst>
                  <a:outerShdw blurRad="50800" dist="38100" dir="2700000" algn="tl">
                    <a:prstClr val="black">
                      <a:alpha val="40000"/>
                    </a:prstClr>
                  </a:outerShdw>
                </a:effectLst>
                <a:latin typeface="Calibri"/>
                <a:cs typeface="Arial"/>
              </a:rPr>
              <a:t>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	La gouvernance</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	</a:t>
            </a:r>
            <a:br>
              <a:rPr lang="fr-FR" sz="2000" b="1" dirty="0" smtClean="0">
                <a:effectLst>
                  <a:outerShdw blurRad="50800" dist="38100" dir="2700000" algn="tl">
                    <a:prstClr val="black">
                      <a:alpha val="40000"/>
                    </a:prstClr>
                  </a:outerShdw>
                </a:effectLst>
                <a:latin typeface="Calibri"/>
                <a:cs typeface="Arial"/>
              </a:rPr>
            </a:br>
            <a:r>
              <a:rPr lang="fr-FR" sz="2000" b="1" dirty="0" smtClean="0">
                <a:effectLst>
                  <a:outerShdw blurRad="50800" dist="38100" dir="2700000" algn="tl">
                    <a:prstClr val="black">
                      <a:alpha val="40000"/>
                    </a:prstClr>
                  </a:outerShdw>
                </a:effectLst>
                <a:latin typeface="Calibri"/>
                <a:cs typeface="Arial"/>
              </a:rPr>
              <a:t>	Les compétences  </a:t>
            </a:r>
            <a:endParaRPr lang="fr-FR" sz="2000" noProof="1">
              <a:effectLst>
                <a:outerShdw blurRad="50800" dist="38100" dir="2700000" algn="tl">
                  <a:prstClr val="black">
                    <a:alpha val="40000"/>
                  </a:prstClr>
                </a:outerShdw>
              </a:effectLst>
              <a:latin typeface="Calibri"/>
              <a:cs typeface="Arial"/>
            </a:endParaRPr>
          </a:p>
        </p:txBody>
      </p:sp>
      <p:pic>
        <p:nvPicPr>
          <p:cNvPr id="4" name="Imag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55552" y="5020146"/>
            <a:ext cx="1073150" cy="1073150"/>
          </a:xfrm>
          <a:prstGeom prst="rect">
            <a:avLst/>
          </a:prstGeom>
        </p:spPr>
      </p:pic>
      <p:pic>
        <p:nvPicPr>
          <p:cNvPr id="15" name="Image 1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6200000">
            <a:off x="399779" y="3314640"/>
            <a:ext cx="841019" cy="993522"/>
          </a:xfrm>
          <a:prstGeom prst="rect">
            <a:avLst/>
          </a:prstGeom>
        </p:spPr>
      </p:pic>
      <p:pic>
        <p:nvPicPr>
          <p:cNvPr id="17" name="Image 1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6200000">
            <a:off x="399779" y="5248033"/>
            <a:ext cx="841019" cy="993522"/>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4505" y="1628800"/>
            <a:ext cx="8350696" cy="1384994"/>
          </a:xfrm>
        </p:spPr>
        <p:txBody>
          <a:bodyPr/>
          <a:lstStyle/>
          <a:p>
            <a:pPr algn="ctr"/>
            <a:r>
              <a:rPr lang="fr-FR" sz="6000" noProof="1" smtClean="0"/>
              <a:t>Propositions</a:t>
            </a:r>
          </a:p>
          <a:p>
            <a:pPr algn="ctr"/>
            <a:r>
              <a:rPr lang="fr-FR" sz="6000" noProof="1" smtClean="0"/>
              <a:t>de</a:t>
            </a:r>
          </a:p>
          <a:p>
            <a:pPr algn="ctr"/>
            <a:r>
              <a:rPr lang="fr-FR" sz="6000" noProof="1" smtClean="0"/>
              <a:t>Gouvernance  &amp;  Compétences</a:t>
            </a:r>
            <a:endParaRPr lang="fr-FR" sz="6000" noProof="1"/>
          </a:p>
        </p:txBody>
      </p:sp>
      <p:sp>
        <p:nvSpPr>
          <p:cNvPr id="5"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Avis   nos  Propositions</a:t>
            </a:r>
            <a:endParaRPr lang="fr-FR" sz="1400" noProof="1">
              <a:effectLst>
                <a:outerShdw blurRad="50800" dist="38100" dir="2700000" algn="tl">
                  <a:prstClr val="black">
                    <a:alpha val="40000"/>
                  </a:prstClr>
                </a:outerShdw>
              </a:effectLst>
              <a:latin typeface="Calibri"/>
              <a:cs typeface="Arial"/>
            </a:endParaRPr>
          </a:p>
        </p:txBody>
      </p:sp>
      <p:pic>
        <p:nvPicPr>
          <p:cNvPr id="6" name="Image 5"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Tree>
    <p:extLst>
      <p:ext uri="{BB962C8B-B14F-4D97-AF65-F5344CB8AC3E}">
        <p14:creationId xmlns="" xmlns:p14="http://schemas.microsoft.com/office/powerpoint/2010/main" val="97938518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8928992" cy="659339"/>
          </a:xfrm>
        </p:spPr>
        <p:txBody>
          <a:bodyPr>
            <a:normAutofit/>
          </a:bodyPr>
          <a:lstStyle/>
          <a:p>
            <a:pPr algn="ctr" defTabSz="914400">
              <a:spcBef>
                <a:spcPts val="0"/>
              </a:spcBef>
            </a:pPr>
            <a:r>
              <a:rPr lang="fr-FR" sz="4000" dirty="0" smtClean="0">
                <a:effectLst>
                  <a:outerShdw blurRad="50800" dist="38100" dir="2700000" algn="tl">
                    <a:prstClr val="black">
                      <a:alpha val="40000"/>
                    </a:prstClr>
                  </a:outerShdw>
                </a:effectLst>
                <a:latin typeface="Calibri"/>
                <a:cs typeface="Arial"/>
              </a:rPr>
              <a:t>Points de vigilance</a:t>
            </a:r>
            <a:endParaRPr lang="fr-FR" sz="4000" b="0" i="0" spc="-150" noProof="1">
              <a:solidFill>
                <a:srgbClr val="FFFF99"/>
              </a:solidFill>
              <a:effectLst>
                <a:outerShdw blurRad="50800" dist="38100" dir="2700000" algn="tl">
                  <a:prstClr val="black">
                    <a:alpha val="40000"/>
                  </a:prstClr>
                </a:outerShdw>
              </a:effectLst>
              <a:latin typeface="Calibri"/>
              <a:cs typeface="Arial"/>
            </a:endParaRPr>
          </a:p>
        </p:txBody>
      </p:sp>
      <p:sp>
        <p:nvSpPr>
          <p:cNvPr id="3" name="Text Placeholder 2"/>
          <p:cNvSpPr>
            <a:spLocks noGrp="1"/>
          </p:cNvSpPr>
          <p:nvPr>
            <p:ph type="body" sz="quarter" idx="10"/>
          </p:nvPr>
        </p:nvSpPr>
        <p:spPr>
          <a:xfrm>
            <a:off x="251520" y="1484784"/>
            <a:ext cx="8640960" cy="4691378"/>
          </a:xfrm>
          <a:ln>
            <a:solidFill>
              <a:schemeClr val="accent1"/>
            </a:solidFill>
          </a:ln>
        </p:spPr>
        <p:txBody>
          <a:bodyPr>
            <a:normAutofit/>
          </a:bodyPr>
          <a:lstStyle/>
          <a:p>
            <a:pPr>
              <a:spcBef>
                <a:spcPts val="1200"/>
              </a:spcBef>
            </a:pPr>
            <a:endParaRPr lang="fr-FR" sz="2000" b="1" dirty="0" smtClean="0">
              <a:ea typeface="Calibri"/>
              <a:cs typeface="Times New Roman"/>
            </a:endParaRPr>
          </a:p>
          <a:p>
            <a:pPr>
              <a:spcBef>
                <a:spcPts val="1200"/>
              </a:spcBef>
            </a:pPr>
            <a:r>
              <a:rPr lang="fr-FR" sz="2000" b="1" dirty="0" smtClean="0">
                <a:ea typeface="Calibri"/>
                <a:cs typeface="Times New Roman"/>
              </a:rPr>
              <a:t>Attention </a:t>
            </a:r>
            <a:r>
              <a:rPr lang="fr-FR" sz="2000" b="1" dirty="0">
                <a:ea typeface="Calibri"/>
                <a:cs typeface="Times New Roman"/>
              </a:rPr>
              <a:t>aux risques de surcoûts de gestion </a:t>
            </a:r>
            <a:r>
              <a:rPr lang="fr-FR" sz="2000" b="1" dirty="0" smtClean="0">
                <a:ea typeface="Calibri"/>
                <a:cs typeface="Times New Roman"/>
              </a:rPr>
              <a:t>territoriale, et notamment au </a:t>
            </a:r>
            <a:r>
              <a:rPr lang="fr-FR" sz="2000" b="1" dirty="0">
                <a:ea typeface="Calibri"/>
                <a:cs typeface="Times New Roman"/>
              </a:rPr>
              <a:t>risque d’inflation du nombre de fonctionnaires territoriaux</a:t>
            </a:r>
            <a:r>
              <a:rPr lang="fr-FR" sz="2000" b="1" dirty="0" smtClean="0">
                <a:ea typeface="Calibri"/>
                <a:cs typeface="Times New Roman"/>
              </a:rPr>
              <a:t>.</a:t>
            </a:r>
            <a:endParaRPr lang="fr-FR" sz="2000" b="1" dirty="0">
              <a:ea typeface="Calibri"/>
              <a:cs typeface="Times New Roman"/>
            </a:endParaRPr>
          </a:p>
          <a:p>
            <a:pPr>
              <a:spcBef>
                <a:spcPts val="1200"/>
              </a:spcBef>
            </a:pPr>
            <a:endParaRPr lang="fr-FR" sz="2000" b="1" dirty="0">
              <a:ea typeface="Calibri"/>
              <a:cs typeface="Times New Roman"/>
            </a:endParaRPr>
          </a:p>
          <a:p>
            <a:pPr>
              <a:spcBef>
                <a:spcPts val="1200"/>
              </a:spcBef>
            </a:pPr>
            <a:r>
              <a:rPr lang="fr-FR" sz="2000" b="1" dirty="0" smtClean="0">
                <a:ea typeface="Calibri"/>
                <a:cs typeface="Times New Roman"/>
              </a:rPr>
              <a:t>Attention au risque </a:t>
            </a:r>
            <a:r>
              <a:rPr lang="fr-FR" sz="2000" b="1" dirty="0">
                <a:ea typeface="Calibri"/>
                <a:cs typeface="Times New Roman"/>
              </a:rPr>
              <a:t>de perte de proximité des services publics.</a:t>
            </a:r>
          </a:p>
          <a:p>
            <a:pPr>
              <a:spcBef>
                <a:spcPts val="1200"/>
              </a:spcBef>
            </a:pPr>
            <a:endParaRPr lang="fr-FR" sz="2000" b="1" dirty="0">
              <a:ea typeface="Calibri"/>
              <a:cs typeface="Times New Roman"/>
            </a:endParaRPr>
          </a:p>
          <a:p>
            <a:pPr>
              <a:spcBef>
                <a:spcPts val="1200"/>
              </a:spcBef>
            </a:pPr>
            <a:r>
              <a:rPr lang="fr-FR" sz="2000" b="1" dirty="0" smtClean="0">
                <a:ea typeface="Calibri"/>
                <a:cs typeface="Times New Roman"/>
              </a:rPr>
              <a:t>Attention de veiller à atteindre un niveau d’intégration </a:t>
            </a:r>
            <a:r>
              <a:rPr lang="fr-FR" sz="2000" b="1" dirty="0">
                <a:ea typeface="Calibri"/>
                <a:cs typeface="Times New Roman"/>
              </a:rPr>
              <a:t>des </a:t>
            </a:r>
            <a:r>
              <a:rPr lang="fr-FR" sz="2000" b="1" dirty="0" smtClean="0">
                <a:ea typeface="Calibri"/>
                <a:cs typeface="Times New Roman"/>
              </a:rPr>
              <a:t>services significatif (50%) dans un délai court (avant les prochaines municipales).</a:t>
            </a:r>
            <a:endParaRPr lang="fr-FR" sz="2000" b="1" dirty="0">
              <a:ea typeface="Calibri"/>
              <a:cs typeface="Times New Roman"/>
            </a:endParaRPr>
          </a:p>
          <a:p>
            <a:pPr>
              <a:spcBef>
                <a:spcPts val="1200"/>
              </a:spcBef>
            </a:pPr>
            <a:endParaRPr lang="fr-FR" sz="2000" b="1" dirty="0">
              <a:ea typeface="Calibri"/>
              <a:cs typeface="Times New Roman"/>
            </a:endParaRPr>
          </a:p>
          <a:p>
            <a:pPr>
              <a:spcBef>
                <a:spcPts val="1200"/>
              </a:spcBef>
            </a:pPr>
            <a:r>
              <a:rPr lang="fr-FR" sz="2000" b="1" dirty="0" smtClean="0">
                <a:ea typeface="Calibri"/>
                <a:cs typeface="Times New Roman"/>
              </a:rPr>
              <a:t>Attention de définir </a:t>
            </a:r>
            <a:r>
              <a:rPr lang="fr-FR" sz="2000" b="1" dirty="0">
                <a:ea typeface="Calibri"/>
                <a:cs typeface="Times New Roman"/>
              </a:rPr>
              <a:t>un nouveau mode de </a:t>
            </a:r>
            <a:r>
              <a:rPr lang="fr-FR" sz="2000" b="1" dirty="0" smtClean="0">
                <a:ea typeface="Calibri"/>
                <a:cs typeface="Times New Roman"/>
              </a:rPr>
              <a:t>gouvernance qui implique bien les élus et les citoyens.</a:t>
            </a:r>
          </a:p>
          <a:p>
            <a:pPr>
              <a:spcBef>
                <a:spcPts val="1200"/>
              </a:spcBef>
            </a:pPr>
            <a:endParaRPr lang="fr-FR" sz="2000" b="1" dirty="0">
              <a:ea typeface="Calibri"/>
              <a:cs typeface="Times New Roman"/>
            </a:endParaRPr>
          </a:p>
          <a:p>
            <a:pPr lvl="0">
              <a:spcBef>
                <a:spcPts val="1200"/>
              </a:spcBef>
            </a:pPr>
            <a:endParaRPr lang="fr-FR" sz="1200" dirty="0">
              <a:ea typeface="Calibri"/>
              <a:cs typeface="Times New Roman"/>
            </a:endParaRPr>
          </a:p>
        </p:txBody>
      </p:sp>
      <p:pic>
        <p:nvPicPr>
          <p:cNvPr id="5" name="Image 4"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9" name="Title 1"/>
          <p:cNvSpPr txBox="1">
            <a:spLocks/>
          </p:cNvSpPr>
          <p:nvPr/>
        </p:nvSpPr>
        <p:spPr>
          <a:xfrm>
            <a:off x="467544" y="633144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Perception  de ce Projet pour les Yvelines </a:t>
            </a:r>
            <a:endParaRPr lang="fr-FR" sz="14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33047434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8928992" cy="659339"/>
          </a:xfrm>
        </p:spPr>
        <p:txBody>
          <a:bodyPr>
            <a:normAutofit/>
          </a:bodyPr>
          <a:lstStyle/>
          <a:p>
            <a:pPr algn="ctr" defTabSz="914400">
              <a:spcBef>
                <a:spcPts val="0"/>
              </a:spcBef>
            </a:pPr>
            <a:r>
              <a:rPr lang="fr-FR" sz="4000" dirty="0" smtClean="0">
                <a:effectLst>
                  <a:outerShdw blurRad="50800" dist="38100" dir="2700000" algn="tl">
                    <a:prstClr val="black">
                      <a:alpha val="40000"/>
                    </a:prstClr>
                  </a:outerShdw>
                </a:effectLst>
                <a:latin typeface="Calibri"/>
                <a:cs typeface="Arial"/>
              </a:rPr>
              <a:t>Gouvernance : nos propositions</a:t>
            </a:r>
            <a:endParaRPr lang="fr-FR" sz="4000" b="0" i="0" spc="-150" noProof="1">
              <a:solidFill>
                <a:srgbClr val="FFFF99"/>
              </a:solidFill>
              <a:effectLst>
                <a:outerShdw blurRad="50800" dist="38100" dir="2700000" algn="tl">
                  <a:prstClr val="black">
                    <a:alpha val="40000"/>
                  </a:prstClr>
                </a:outerShdw>
              </a:effectLst>
              <a:latin typeface="Calibri"/>
              <a:cs typeface="Arial"/>
            </a:endParaRPr>
          </a:p>
        </p:txBody>
      </p:sp>
      <p:sp>
        <p:nvSpPr>
          <p:cNvPr id="3" name="Text Placeholder 2"/>
          <p:cNvSpPr>
            <a:spLocks noGrp="1"/>
          </p:cNvSpPr>
          <p:nvPr>
            <p:ph type="body" sz="quarter" idx="10"/>
          </p:nvPr>
        </p:nvSpPr>
        <p:spPr>
          <a:xfrm>
            <a:off x="251520" y="1484783"/>
            <a:ext cx="8640960" cy="4846661"/>
          </a:xfrm>
          <a:ln>
            <a:solidFill>
              <a:schemeClr val="accent1"/>
            </a:solidFill>
          </a:ln>
        </p:spPr>
        <p:txBody>
          <a:bodyPr>
            <a:normAutofit fontScale="85000" lnSpcReduction="20000"/>
          </a:bodyPr>
          <a:lstStyle/>
          <a:p>
            <a:pPr marL="0" indent="0">
              <a:buNone/>
            </a:pPr>
            <a:r>
              <a:rPr lang="fr-FR" sz="1200" dirty="0" smtClean="0">
                <a:ea typeface="Calibri"/>
                <a:cs typeface="Times New Roman"/>
              </a:rPr>
              <a:t> </a:t>
            </a:r>
          </a:p>
          <a:p>
            <a:pPr>
              <a:spcBef>
                <a:spcPts val="1200"/>
              </a:spcBef>
            </a:pPr>
            <a:r>
              <a:rPr lang="fr-FR" sz="2000" b="1" dirty="0">
                <a:ea typeface="Calibri"/>
                <a:cs typeface="Times New Roman"/>
              </a:rPr>
              <a:t>Chaque collectivité doit avoir des compétences propres et non </a:t>
            </a:r>
            <a:r>
              <a:rPr lang="fr-FR" sz="2000" b="1" dirty="0" smtClean="0">
                <a:ea typeface="Calibri"/>
                <a:cs typeface="Times New Roman"/>
              </a:rPr>
              <a:t>partagées.</a:t>
            </a:r>
            <a:endParaRPr lang="fr-FR" sz="2000" b="1" dirty="0">
              <a:ea typeface="Calibri"/>
              <a:cs typeface="Times New Roman"/>
            </a:endParaRPr>
          </a:p>
          <a:p>
            <a:pPr>
              <a:spcBef>
                <a:spcPts val="1200"/>
              </a:spcBef>
            </a:pPr>
            <a:r>
              <a:rPr lang="fr-FR" sz="2100" b="1" dirty="0">
                <a:ea typeface="Calibri"/>
                <a:cs typeface="Times New Roman"/>
              </a:rPr>
              <a:t>Une </a:t>
            </a:r>
            <a:r>
              <a:rPr lang="fr-FR" sz="2100" b="1" dirty="0" smtClean="0">
                <a:ea typeface="Calibri"/>
                <a:cs typeface="Times New Roman"/>
              </a:rPr>
              <a:t>homogénéisation </a:t>
            </a:r>
            <a:r>
              <a:rPr lang="fr-FR" sz="2100" b="1" dirty="0">
                <a:ea typeface="Calibri"/>
                <a:cs typeface="Times New Roman"/>
              </a:rPr>
              <a:t>du niveau d’intégration des services entre les CA doit être recherchée, et se situera à terme (avant les prochaines municipales) à un minimum de 50 %. </a:t>
            </a:r>
          </a:p>
          <a:p>
            <a:pPr>
              <a:spcBef>
                <a:spcPts val="1200"/>
              </a:spcBef>
            </a:pPr>
            <a:r>
              <a:rPr lang="fr-FR" sz="2000" b="1" dirty="0" smtClean="0">
                <a:ea typeface="Calibri"/>
                <a:cs typeface="Times New Roman"/>
              </a:rPr>
              <a:t>Amélioration </a:t>
            </a:r>
            <a:r>
              <a:rPr lang="fr-FR" sz="2000" b="1" dirty="0">
                <a:ea typeface="Calibri"/>
                <a:cs typeface="Times New Roman"/>
              </a:rPr>
              <a:t>de la démocratie </a:t>
            </a:r>
            <a:r>
              <a:rPr lang="fr-FR" sz="2000" b="1" dirty="0" smtClean="0">
                <a:ea typeface="Calibri"/>
                <a:cs typeface="Times New Roman"/>
              </a:rPr>
              <a:t>locale, il faut </a:t>
            </a:r>
            <a:r>
              <a:rPr lang="fr-FR" sz="2000" b="1" dirty="0" err="1" smtClean="0">
                <a:ea typeface="Calibri"/>
                <a:cs typeface="Times New Roman"/>
              </a:rPr>
              <a:t>co</a:t>
            </a:r>
            <a:r>
              <a:rPr lang="fr-FR" sz="2000" b="1" dirty="0" smtClean="0">
                <a:ea typeface="Calibri"/>
                <a:cs typeface="Times New Roman"/>
              </a:rPr>
              <a:t>-construire avec les élus locaux et des représentants de la société civile un  </a:t>
            </a:r>
            <a:r>
              <a:rPr lang="fr-FR" sz="2000" b="1" dirty="0">
                <a:ea typeface="Calibri"/>
                <a:cs typeface="Times New Roman"/>
              </a:rPr>
              <a:t>« Conseil </a:t>
            </a:r>
            <a:r>
              <a:rPr lang="fr-FR" sz="2000" b="1" dirty="0" smtClean="0">
                <a:ea typeface="Calibri"/>
                <a:cs typeface="Times New Roman"/>
              </a:rPr>
              <a:t>Territorial ».</a:t>
            </a:r>
            <a:r>
              <a:rPr lang="fr-FR" sz="2000" b="1" dirty="0">
                <a:ea typeface="Calibri"/>
                <a:cs typeface="Times New Roman"/>
              </a:rPr>
              <a:t> </a:t>
            </a:r>
          </a:p>
          <a:p>
            <a:pPr>
              <a:spcBef>
                <a:spcPts val="1200"/>
              </a:spcBef>
            </a:pPr>
            <a:r>
              <a:rPr lang="fr-FR" sz="2000" b="1" dirty="0">
                <a:ea typeface="Calibri"/>
                <a:cs typeface="Times New Roman"/>
              </a:rPr>
              <a:t>Amélioration du contrôle des engagements financiers par la création </a:t>
            </a:r>
            <a:r>
              <a:rPr lang="fr-FR" sz="2000" b="1" dirty="0" smtClean="0">
                <a:ea typeface="Calibri"/>
                <a:cs typeface="Times New Roman"/>
              </a:rPr>
              <a:t>d’une commission de suivi au sein des nouveaux EPCI.</a:t>
            </a:r>
            <a:endParaRPr lang="fr-FR" sz="2000" b="1" dirty="0">
              <a:ea typeface="Calibri"/>
              <a:cs typeface="Times New Roman"/>
            </a:endParaRPr>
          </a:p>
          <a:p>
            <a:pPr>
              <a:spcBef>
                <a:spcPts val="1200"/>
              </a:spcBef>
            </a:pPr>
            <a:r>
              <a:rPr lang="fr-FR" sz="2000" b="1" dirty="0">
                <a:ea typeface="Calibri"/>
                <a:cs typeface="Times New Roman"/>
              </a:rPr>
              <a:t>Application du principe de </a:t>
            </a:r>
            <a:r>
              <a:rPr lang="fr-FR" sz="2000" b="1" dirty="0" smtClean="0">
                <a:ea typeface="Calibri"/>
                <a:cs typeface="Times New Roman"/>
              </a:rPr>
              <a:t>subsidiarité concernant les</a:t>
            </a:r>
            <a:r>
              <a:rPr lang="fr-FR" sz="2000" b="1" dirty="0" smtClean="0"/>
              <a:t> compétences </a:t>
            </a:r>
            <a:r>
              <a:rPr lang="fr-FR" sz="2000" b="1" dirty="0" smtClean="0">
                <a:ea typeface="Calibri"/>
                <a:cs typeface="Times New Roman"/>
              </a:rPr>
              <a:t>solidarité</a:t>
            </a:r>
            <a:r>
              <a:rPr lang="fr-FR" sz="2000" b="1" dirty="0">
                <a:ea typeface="Calibri"/>
                <a:cs typeface="Times New Roman"/>
              </a:rPr>
              <a:t>, action sanitaire et sociale, RSA, APA </a:t>
            </a:r>
            <a:r>
              <a:rPr lang="fr-FR" sz="2000" b="1" dirty="0" smtClean="0">
                <a:ea typeface="Calibri"/>
                <a:cs typeface="Times New Roman"/>
              </a:rPr>
              <a:t> entre les départements et les EPCI, et économique entre les régions et les EPCI.</a:t>
            </a:r>
            <a:endParaRPr lang="fr-FR" sz="2000" b="1" dirty="0">
              <a:ea typeface="Calibri"/>
              <a:cs typeface="Times New Roman"/>
            </a:endParaRPr>
          </a:p>
          <a:p>
            <a:pPr>
              <a:spcBef>
                <a:spcPts val="1200"/>
              </a:spcBef>
            </a:pPr>
            <a:r>
              <a:rPr lang="fr-FR" sz="2000" b="1" dirty="0" smtClean="0">
                <a:ea typeface="Calibri"/>
                <a:cs typeface="Times New Roman"/>
              </a:rPr>
              <a:t>Les règles </a:t>
            </a:r>
            <a:r>
              <a:rPr lang="fr-FR" sz="2000" b="1" dirty="0">
                <a:ea typeface="Calibri"/>
                <a:cs typeface="Times New Roman"/>
              </a:rPr>
              <a:t>de </a:t>
            </a:r>
            <a:r>
              <a:rPr lang="fr-FR" sz="2000" b="1" dirty="0" smtClean="0">
                <a:ea typeface="Calibri"/>
                <a:cs typeface="Times New Roman"/>
              </a:rPr>
              <a:t>compensation doivent être adoptées </a:t>
            </a:r>
            <a:r>
              <a:rPr lang="fr-FR" sz="2000" b="1" dirty="0">
                <a:ea typeface="Calibri"/>
                <a:cs typeface="Times New Roman"/>
              </a:rPr>
              <a:t>à </a:t>
            </a:r>
            <a:r>
              <a:rPr lang="fr-FR" sz="2000" b="1" dirty="0" smtClean="0">
                <a:ea typeface="Calibri"/>
                <a:cs typeface="Times New Roman"/>
              </a:rPr>
              <a:t>la </a:t>
            </a:r>
            <a:r>
              <a:rPr lang="fr-FR" sz="2000" b="1" dirty="0">
                <a:ea typeface="Calibri"/>
                <a:cs typeface="Times New Roman"/>
              </a:rPr>
              <a:t>majorité qualifiée.</a:t>
            </a:r>
          </a:p>
          <a:p>
            <a:pPr>
              <a:spcBef>
                <a:spcPts val="1200"/>
              </a:spcBef>
            </a:pPr>
            <a:r>
              <a:rPr lang="fr-FR" sz="2000" b="1" dirty="0" smtClean="0">
                <a:ea typeface="Calibri"/>
                <a:cs typeface="Times New Roman"/>
              </a:rPr>
              <a:t>L’état pourrait </a:t>
            </a:r>
            <a:r>
              <a:rPr lang="fr-FR" sz="2000" b="1" dirty="0">
                <a:ea typeface="Calibri"/>
                <a:cs typeface="Times New Roman"/>
              </a:rPr>
              <a:t>garantir par partenariat un engagement sur une stabilisation des dotations et de la fiscalité en contrepartie d’incitations financières à la mutualisation. </a:t>
            </a:r>
            <a:endParaRPr lang="fr-FR" sz="2000" dirty="0" smtClean="0">
              <a:ea typeface="Calibri"/>
              <a:cs typeface="Times New Roman"/>
            </a:endParaRPr>
          </a:p>
          <a:p>
            <a:pPr>
              <a:spcBef>
                <a:spcPts val="1200"/>
              </a:spcBef>
            </a:pPr>
            <a:r>
              <a:rPr lang="fr-FR" sz="2000" b="1" dirty="0" smtClean="0">
                <a:ea typeface="Calibri"/>
                <a:cs typeface="Times New Roman"/>
              </a:rPr>
              <a:t>L’état pourrait s’engager sur des dotations financières provisoires supplémentaires qui permettraient d’aider les CA à absorber les éventuelles difficultés financières d’une collectivité.</a:t>
            </a:r>
            <a:endParaRPr lang="fr-FR" sz="1200" dirty="0">
              <a:ea typeface="Calibri"/>
              <a:cs typeface="Times New Roman"/>
            </a:endParaRPr>
          </a:p>
        </p:txBody>
      </p:sp>
      <p:pic>
        <p:nvPicPr>
          <p:cNvPr id="5" name="Image 4"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9" name="Title 1"/>
          <p:cNvSpPr txBox="1">
            <a:spLocks/>
          </p:cNvSpPr>
          <p:nvPr/>
        </p:nvSpPr>
        <p:spPr>
          <a:xfrm>
            <a:off x="467544" y="633144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Perception  de ce Projet pour les Yvelines </a:t>
            </a:r>
            <a:endParaRPr lang="fr-FR" sz="14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1474120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7" name="Title 1"/>
          <p:cNvSpPr>
            <a:spLocks noGrp="1"/>
          </p:cNvSpPr>
          <p:nvPr>
            <p:ph type="title"/>
          </p:nvPr>
        </p:nvSpPr>
        <p:spPr>
          <a:xfrm>
            <a:off x="0" y="764704"/>
            <a:ext cx="9144000" cy="475120"/>
          </a:xfrm>
        </p:spPr>
        <p:txBody>
          <a:bodyPr>
            <a:noAutofit/>
          </a:bodyPr>
          <a:lstStyle/>
          <a:p>
            <a:pPr algn="ctr" defTabSz="914400">
              <a:spcBef>
                <a:spcPts val="0"/>
              </a:spcBef>
            </a:pPr>
            <a:r>
              <a:rPr lang="fr-FR" sz="4000" dirty="0" smtClean="0">
                <a:effectLst>
                  <a:outerShdw blurRad="50800" dist="38100" dir="2700000" algn="tl">
                    <a:prstClr val="black">
                      <a:alpha val="40000"/>
                    </a:prstClr>
                  </a:outerShdw>
                </a:effectLst>
                <a:latin typeface="Calibri"/>
                <a:cs typeface="Arial"/>
              </a:rPr>
              <a:t>Compétences : notre proposition de répartition</a:t>
            </a:r>
            <a:endParaRPr lang="fr-FR" sz="4000" noProof="1">
              <a:effectLst>
                <a:outerShdw blurRad="50800" dist="38100" dir="2700000" algn="tl">
                  <a:prstClr val="black">
                    <a:alpha val="40000"/>
                  </a:prstClr>
                </a:outerShdw>
              </a:effectLst>
              <a:latin typeface="Calibri"/>
              <a:cs typeface="Arial"/>
            </a:endParaRPr>
          </a:p>
        </p:txBody>
      </p:sp>
      <p:sp>
        <p:nvSpPr>
          <p:cNvPr id="5" name="Text Placeholder 2"/>
          <p:cNvSpPr>
            <a:spLocks noGrp="1"/>
          </p:cNvSpPr>
          <p:nvPr>
            <p:ph type="body" sz="quarter" idx="10"/>
          </p:nvPr>
        </p:nvSpPr>
        <p:spPr>
          <a:xfrm>
            <a:off x="251520" y="1412776"/>
            <a:ext cx="8640960" cy="4885277"/>
          </a:xfrm>
          <a:ln>
            <a:solidFill>
              <a:schemeClr val="accent1"/>
            </a:solidFill>
          </a:ln>
        </p:spPr>
        <p:txBody>
          <a:bodyPr>
            <a:normAutofit fontScale="70000" lnSpcReduction="20000"/>
          </a:bodyPr>
          <a:lstStyle/>
          <a:p>
            <a:pPr marL="0" indent="0">
              <a:buNone/>
            </a:pPr>
            <a:r>
              <a:rPr lang="fr-FR" sz="1200" dirty="0" smtClean="0">
                <a:ea typeface="Calibri"/>
                <a:cs typeface="Times New Roman"/>
              </a:rPr>
              <a:t> </a:t>
            </a:r>
          </a:p>
          <a:p>
            <a:pPr marL="0" indent="0">
              <a:buNone/>
            </a:pPr>
            <a:r>
              <a:rPr lang="fr-FR" sz="2400" b="1" dirty="0" smtClean="0">
                <a:solidFill>
                  <a:srgbClr val="FFC000"/>
                </a:solidFill>
                <a:ea typeface="Calibri"/>
                <a:cs typeface="Times New Roman"/>
              </a:rPr>
              <a:t>Région</a:t>
            </a:r>
          </a:p>
          <a:p>
            <a:r>
              <a:rPr lang="fr-FR" sz="2000" b="1" dirty="0" smtClean="0">
                <a:ea typeface="Calibri"/>
                <a:cs typeface="Times New Roman"/>
              </a:rPr>
              <a:t>Education  (Collège et Lycée)</a:t>
            </a:r>
          </a:p>
          <a:p>
            <a:r>
              <a:rPr lang="fr-FR" sz="2000" b="1" dirty="0">
                <a:ea typeface="Calibri"/>
                <a:cs typeface="Times New Roman"/>
              </a:rPr>
              <a:t>Transports  (Ferrés et Fluviaux</a:t>
            </a:r>
            <a:r>
              <a:rPr lang="fr-FR" sz="2000" b="1" dirty="0" smtClean="0">
                <a:ea typeface="Calibri"/>
                <a:cs typeface="Times New Roman"/>
              </a:rPr>
              <a:t>)</a:t>
            </a:r>
          </a:p>
          <a:p>
            <a:r>
              <a:rPr lang="fr-FR" sz="2000" b="1" dirty="0">
                <a:ea typeface="Calibri"/>
                <a:cs typeface="Times New Roman"/>
              </a:rPr>
              <a:t>Le développement économique et la Gestion des fonds </a:t>
            </a:r>
            <a:r>
              <a:rPr lang="fr-FR" sz="2000" b="1" dirty="0" smtClean="0">
                <a:ea typeface="Calibri"/>
                <a:cs typeface="Times New Roman"/>
              </a:rPr>
              <a:t>Structurels Européens</a:t>
            </a:r>
          </a:p>
          <a:p>
            <a:pPr marL="0" indent="0">
              <a:buNone/>
            </a:pPr>
            <a:r>
              <a:rPr lang="fr-FR" sz="2400" b="1" dirty="0">
                <a:solidFill>
                  <a:srgbClr val="FFC000"/>
                </a:solidFill>
                <a:ea typeface="Calibri"/>
                <a:cs typeface="Times New Roman"/>
              </a:rPr>
              <a:t>Département</a:t>
            </a:r>
          </a:p>
          <a:p>
            <a:r>
              <a:rPr lang="fr-FR" sz="2000" b="1" dirty="0" smtClean="0">
                <a:ea typeface="Calibri"/>
                <a:cs typeface="Times New Roman"/>
              </a:rPr>
              <a:t>Conseil et coordination </a:t>
            </a:r>
            <a:r>
              <a:rPr lang="fr-FR" sz="2000" b="1" dirty="0">
                <a:ea typeface="Calibri"/>
                <a:cs typeface="Times New Roman"/>
              </a:rPr>
              <a:t>des EPCI agissant sur le département</a:t>
            </a:r>
          </a:p>
          <a:p>
            <a:r>
              <a:rPr lang="fr-FR" sz="2000" b="1" dirty="0" smtClean="0">
                <a:ea typeface="Calibri"/>
                <a:cs typeface="Times New Roman"/>
              </a:rPr>
              <a:t>Solidarité, action </a:t>
            </a:r>
            <a:r>
              <a:rPr lang="fr-FR" sz="2000" b="1" dirty="0">
                <a:ea typeface="Calibri"/>
                <a:cs typeface="Times New Roman"/>
              </a:rPr>
              <a:t>sanitaire et sociale, RSA, APA et la Gestion </a:t>
            </a:r>
            <a:r>
              <a:rPr lang="fr-FR" sz="2000" b="1" dirty="0" smtClean="0">
                <a:ea typeface="Calibri"/>
                <a:cs typeface="Times New Roman"/>
              </a:rPr>
              <a:t>du </a:t>
            </a:r>
            <a:r>
              <a:rPr lang="fr-FR" sz="2000" b="1" dirty="0">
                <a:ea typeface="Calibri"/>
                <a:cs typeface="Times New Roman"/>
              </a:rPr>
              <a:t>F</a:t>
            </a:r>
            <a:r>
              <a:rPr lang="fr-FR" sz="2000" b="1" dirty="0" smtClean="0">
                <a:ea typeface="Calibri"/>
                <a:cs typeface="Times New Roman"/>
              </a:rPr>
              <a:t>onds </a:t>
            </a:r>
            <a:r>
              <a:rPr lang="fr-FR" sz="2000" b="1" dirty="0">
                <a:ea typeface="Calibri"/>
                <a:cs typeface="Times New Roman"/>
              </a:rPr>
              <a:t>Social Européen</a:t>
            </a:r>
          </a:p>
          <a:p>
            <a:r>
              <a:rPr lang="fr-FR" sz="2000" b="1" dirty="0" smtClean="0">
                <a:ea typeface="Calibri"/>
                <a:cs typeface="Times New Roman"/>
              </a:rPr>
              <a:t>Conseil et support </a:t>
            </a:r>
            <a:r>
              <a:rPr lang="fr-FR" sz="2000" b="1" dirty="0">
                <a:ea typeface="Calibri"/>
                <a:cs typeface="Times New Roman"/>
              </a:rPr>
              <a:t>logistique, technique et juridique aux </a:t>
            </a:r>
            <a:r>
              <a:rPr lang="fr-FR" sz="2000" b="1" dirty="0" smtClean="0">
                <a:ea typeface="Calibri"/>
                <a:cs typeface="Times New Roman"/>
              </a:rPr>
              <a:t>communes et CC </a:t>
            </a:r>
            <a:r>
              <a:rPr lang="fr-FR" sz="2000" b="1" dirty="0">
                <a:ea typeface="Calibri"/>
                <a:cs typeface="Times New Roman"/>
              </a:rPr>
              <a:t>de l’espace </a:t>
            </a:r>
            <a:r>
              <a:rPr lang="fr-FR" sz="2000" b="1" dirty="0" smtClean="0">
                <a:ea typeface="Calibri"/>
                <a:cs typeface="Times New Roman"/>
              </a:rPr>
              <a:t>rural, qui en feraient la demande.</a:t>
            </a:r>
            <a:endParaRPr lang="fr-FR" sz="2000" dirty="0" smtClean="0">
              <a:ea typeface="Calibri"/>
              <a:cs typeface="Times New Roman"/>
            </a:endParaRPr>
          </a:p>
          <a:p>
            <a:r>
              <a:rPr lang="fr-FR" sz="2000" b="1" dirty="0" smtClean="0">
                <a:ea typeface="Calibri"/>
                <a:cs typeface="Times New Roman"/>
              </a:rPr>
              <a:t>L’aménagement du territoire pour ce qui concerne les voies de communication routières départementales</a:t>
            </a:r>
          </a:p>
          <a:p>
            <a:r>
              <a:rPr lang="fr-FR" sz="2000" b="1" dirty="0" smtClean="0">
                <a:ea typeface="Calibri"/>
                <a:cs typeface="Times New Roman"/>
              </a:rPr>
              <a:t>Protection du patrimoine</a:t>
            </a:r>
          </a:p>
          <a:p>
            <a:pPr marL="0" indent="0">
              <a:buNone/>
            </a:pPr>
            <a:r>
              <a:rPr lang="fr-FR" sz="2400" b="1" dirty="0" smtClean="0">
                <a:solidFill>
                  <a:srgbClr val="FFC000"/>
                </a:solidFill>
                <a:ea typeface="Calibri"/>
                <a:cs typeface="Times New Roman"/>
              </a:rPr>
              <a:t>EPCI</a:t>
            </a:r>
            <a:endParaRPr lang="fr-FR" sz="2400" dirty="0">
              <a:solidFill>
                <a:srgbClr val="FFC000"/>
              </a:solidFill>
              <a:ea typeface="Calibri"/>
              <a:cs typeface="Times New Roman"/>
            </a:endParaRPr>
          </a:p>
          <a:p>
            <a:r>
              <a:rPr lang="fr-FR" sz="2000" b="1" dirty="0">
                <a:ea typeface="Calibri"/>
                <a:cs typeface="Times New Roman"/>
              </a:rPr>
              <a:t>Les investissements structurants à vocation </a:t>
            </a:r>
            <a:r>
              <a:rPr lang="fr-FR" sz="2000" b="1" dirty="0" smtClean="0">
                <a:ea typeface="Calibri"/>
                <a:cs typeface="Times New Roman"/>
              </a:rPr>
              <a:t>communautaire</a:t>
            </a:r>
          </a:p>
          <a:p>
            <a:r>
              <a:rPr lang="fr-FR" sz="2000" b="1" dirty="0">
                <a:ea typeface="Calibri"/>
                <a:cs typeface="Times New Roman"/>
              </a:rPr>
              <a:t>L’aménagement du territoire (les voies de communication routières et l’environnement communautaire</a:t>
            </a:r>
            <a:r>
              <a:rPr lang="fr-FR" sz="2000" b="1" dirty="0" smtClean="0">
                <a:ea typeface="Calibri"/>
                <a:cs typeface="Times New Roman"/>
              </a:rPr>
              <a:t>)</a:t>
            </a:r>
          </a:p>
          <a:p>
            <a:r>
              <a:rPr lang="fr-FR" sz="2000" b="1" dirty="0" smtClean="0">
                <a:ea typeface="Calibri"/>
                <a:cs typeface="Times New Roman"/>
              </a:rPr>
              <a:t>Le développement économique </a:t>
            </a:r>
          </a:p>
          <a:p>
            <a:r>
              <a:rPr lang="fr-FR" sz="2000" b="1" dirty="0" smtClean="0">
                <a:ea typeface="Calibri"/>
                <a:cs typeface="Times New Roman"/>
              </a:rPr>
              <a:t>La politique de la ville et l’équilibre social de l’habitat</a:t>
            </a:r>
          </a:p>
          <a:p>
            <a:r>
              <a:rPr lang="fr-FR" sz="2000" b="1" dirty="0" smtClean="0">
                <a:ea typeface="Calibri"/>
                <a:cs typeface="Times New Roman"/>
              </a:rPr>
              <a:t>L’accueil </a:t>
            </a:r>
            <a:r>
              <a:rPr lang="fr-FR" sz="2000" b="1" dirty="0">
                <a:ea typeface="Calibri"/>
                <a:cs typeface="Times New Roman"/>
              </a:rPr>
              <a:t>des gens du </a:t>
            </a:r>
            <a:r>
              <a:rPr lang="fr-FR" sz="2000" b="1" dirty="0" smtClean="0">
                <a:ea typeface="Calibri"/>
                <a:cs typeface="Times New Roman"/>
              </a:rPr>
              <a:t>voyage</a:t>
            </a:r>
          </a:p>
          <a:p>
            <a:pPr marL="0" indent="0">
              <a:buNone/>
            </a:pPr>
            <a:r>
              <a:rPr lang="fr-FR" sz="2400" b="1" dirty="0" smtClean="0">
                <a:solidFill>
                  <a:srgbClr val="FFC000"/>
                </a:solidFill>
                <a:ea typeface="Calibri"/>
                <a:cs typeface="Times New Roman"/>
              </a:rPr>
              <a:t>Communes</a:t>
            </a:r>
          </a:p>
          <a:p>
            <a:r>
              <a:rPr lang="fr-FR" sz="2000" b="1" dirty="0">
                <a:ea typeface="Calibri"/>
                <a:cs typeface="Times New Roman"/>
              </a:rPr>
              <a:t>Education </a:t>
            </a:r>
            <a:r>
              <a:rPr lang="fr-FR" sz="2000" b="1" dirty="0" smtClean="0">
                <a:ea typeface="Calibri"/>
                <a:cs typeface="Times New Roman"/>
              </a:rPr>
              <a:t>Maternelle </a:t>
            </a:r>
            <a:r>
              <a:rPr lang="fr-FR" sz="2000" b="1" dirty="0">
                <a:ea typeface="Calibri"/>
                <a:cs typeface="Times New Roman"/>
              </a:rPr>
              <a:t>et </a:t>
            </a:r>
            <a:r>
              <a:rPr lang="fr-FR" sz="2000" b="1" dirty="0" smtClean="0">
                <a:ea typeface="Calibri"/>
                <a:cs typeface="Times New Roman"/>
              </a:rPr>
              <a:t>Primaire</a:t>
            </a:r>
          </a:p>
          <a:p>
            <a:r>
              <a:rPr lang="fr-FR" sz="2000" b="1" dirty="0">
                <a:ea typeface="Calibri"/>
                <a:cs typeface="Times New Roman"/>
              </a:rPr>
              <a:t>Culture / Sports / Loisirs  (hors </a:t>
            </a:r>
            <a:r>
              <a:rPr lang="fr-FR" sz="2000" b="1" dirty="0" smtClean="0">
                <a:ea typeface="Calibri"/>
                <a:cs typeface="Times New Roman"/>
              </a:rPr>
              <a:t>constructions </a:t>
            </a:r>
            <a:r>
              <a:rPr lang="fr-FR" sz="2000" b="1" dirty="0">
                <a:ea typeface="Calibri"/>
                <a:cs typeface="Times New Roman"/>
              </a:rPr>
              <a:t>des infrastructures qui sont de la compétence communautaire</a:t>
            </a:r>
            <a:r>
              <a:rPr lang="fr-FR" sz="2000" b="1" dirty="0" smtClean="0">
                <a:ea typeface="Calibri"/>
                <a:cs typeface="Times New Roman"/>
              </a:rPr>
              <a:t>)</a:t>
            </a:r>
          </a:p>
          <a:p>
            <a:r>
              <a:rPr lang="fr-FR" sz="2000" b="1" dirty="0">
                <a:ea typeface="Calibri"/>
                <a:cs typeface="Times New Roman"/>
              </a:rPr>
              <a:t>Voirie </a:t>
            </a:r>
            <a:r>
              <a:rPr lang="fr-FR" sz="2000" b="1" dirty="0" smtClean="0">
                <a:ea typeface="Calibri"/>
                <a:cs typeface="Times New Roman"/>
              </a:rPr>
              <a:t>Communale</a:t>
            </a:r>
          </a:p>
          <a:p>
            <a:r>
              <a:rPr lang="fr-FR" sz="2000" b="1" dirty="0">
                <a:ea typeface="Calibri"/>
                <a:cs typeface="Times New Roman"/>
              </a:rPr>
              <a:t>Ordre public </a:t>
            </a:r>
            <a:r>
              <a:rPr lang="fr-FR" sz="2000" b="1" dirty="0" smtClean="0">
                <a:ea typeface="Calibri"/>
                <a:cs typeface="Times New Roman"/>
              </a:rPr>
              <a:t>local</a:t>
            </a:r>
          </a:p>
          <a:p>
            <a:r>
              <a:rPr lang="fr-FR" sz="2000" b="1" dirty="0" smtClean="0">
                <a:ea typeface="Calibri"/>
                <a:cs typeface="Times New Roman"/>
              </a:rPr>
              <a:t>Relais local de coordination de </a:t>
            </a:r>
            <a:r>
              <a:rPr lang="fr-FR" sz="2000" b="1" dirty="0">
                <a:ea typeface="Calibri"/>
                <a:cs typeface="Times New Roman"/>
              </a:rPr>
              <a:t>l’action sanitaire et sociale, RSA, </a:t>
            </a:r>
            <a:r>
              <a:rPr lang="fr-FR" sz="2000" b="1" dirty="0" smtClean="0">
                <a:ea typeface="Calibri"/>
                <a:cs typeface="Times New Roman"/>
              </a:rPr>
              <a:t>APA</a:t>
            </a:r>
          </a:p>
          <a:p>
            <a:r>
              <a:rPr lang="fr-FR" sz="2000" b="1" dirty="0">
                <a:ea typeface="Calibri"/>
                <a:cs typeface="Times New Roman"/>
              </a:rPr>
              <a:t>Etat civil, </a:t>
            </a:r>
            <a:r>
              <a:rPr lang="fr-FR" sz="2000" b="1" dirty="0" smtClean="0">
                <a:ea typeface="Calibri"/>
                <a:cs typeface="Times New Roman"/>
              </a:rPr>
              <a:t>Fonctions </a:t>
            </a:r>
            <a:r>
              <a:rPr lang="fr-FR" sz="2000" b="1" dirty="0">
                <a:ea typeface="Calibri"/>
                <a:cs typeface="Times New Roman"/>
              </a:rPr>
              <a:t>électorales</a:t>
            </a:r>
            <a:endParaRPr lang="fr-FR" sz="2000" b="1" dirty="0" smtClean="0">
              <a:ea typeface="Calibri"/>
              <a:cs typeface="Times New Roman"/>
            </a:endParaRPr>
          </a:p>
          <a:p>
            <a:endParaRPr lang="fr-FR" sz="2000" b="1" dirty="0">
              <a:ea typeface="Calibri"/>
              <a:cs typeface="Times New Roman"/>
            </a:endParaRPr>
          </a:p>
        </p:txBody>
      </p:sp>
    </p:spTree>
    <p:extLst>
      <p:ext uri="{BB962C8B-B14F-4D97-AF65-F5344CB8AC3E}">
        <p14:creationId xmlns="" xmlns:p14="http://schemas.microsoft.com/office/powerpoint/2010/main" val="15282011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406100"/>
            <a:ext cx="6922480" cy="4759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67544" y="260648"/>
            <a:ext cx="7920880" cy="803414"/>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4300" noProof="1">
                <a:effectLst>
                  <a:outerShdw blurRad="50800" dist="38100" dir="2700000" algn="tl">
                    <a:prstClr val="black">
                      <a:alpha val="40000"/>
                    </a:prstClr>
                  </a:outerShdw>
                </a:effectLst>
                <a:latin typeface="Calibri"/>
                <a:cs typeface="Arial"/>
              </a:rPr>
              <a:t>Le projet présenté par le préfet d’Ile de France</a:t>
            </a:r>
          </a:p>
        </p:txBody>
      </p:sp>
      <p:sp>
        <p:nvSpPr>
          <p:cNvPr id="8"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Le  Projet  du  Préfet  d’Ile  de  France</a:t>
            </a:r>
            <a:endParaRPr lang="fr-FR" sz="14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30650809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928408"/>
            <a:ext cx="8610600" cy="858697"/>
          </a:xfrm>
        </p:spPr>
        <p:txBody>
          <a:bodyPr/>
          <a:lstStyle/>
          <a:p>
            <a:r>
              <a:rPr lang="fr-FR" sz="1800" dirty="0" smtClean="0">
                <a:solidFill>
                  <a:srgbClr val="FFFFFF"/>
                </a:solidFill>
                <a:latin typeface="Calibri"/>
              </a:rPr>
              <a:t>Equilibre  </a:t>
            </a:r>
            <a:endParaRPr lang="fr-FR" sz="1800" dirty="0">
              <a:solidFill>
                <a:srgbClr val="FFFFFF"/>
              </a:solidFill>
              <a:latin typeface="Calibri"/>
            </a:endParaRPr>
          </a:p>
          <a:p>
            <a:r>
              <a:rPr lang="fr-FR" sz="1800" dirty="0" smtClean="0">
                <a:solidFill>
                  <a:srgbClr val="FFFFFF"/>
                </a:solidFill>
                <a:latin typeface="Calibri"/>
              </a:rPr>
              <a:t>Pertinence</a:t>
            </a:r>
            <a:endParaRPr lang="fr-FR" sz="1800" dirty="0">
              <a:solidFill>
                <a:srgbClr val="FFFFFF"/>
              </a:solidFill>
              <a:latin typeface="Calibri"/>
            </a:endParaRPr>
          </a:p>
          <a:p>
            <a:r>
              <a:rPr lang="fr-FR" sz="1800" dirty="0" smtClean="0">
                <a:solidFill>
                  <a:srgbClr val="FFFFFF"/>
                </a:solidFill>
                <a:latin typeface="Calibri"/>
              </a:rPr>
              <a:t>Convergence</a:t>
            </a:r>
            <a:endParaRPr lang="fr-FR" sz="1800" dirty="0">
              <a:solidFill>
                <a:srgbClr val="FFFFFF"/>
              </a:solidFill>
              <a:latin typeface="Calibri"/>
            </a:endParaRPr>
          </a:p>
        </p:txBody>
      </p:sp>
      <p:sp>
        <p:nvSpPr>
          <p:cNvPr id="5" name="Rounded Rectangle 4"/>
          <p:cNvSpPr/>
          <p:nvPr/>
        </p:nvSpPr>
        <p:spPr bwMode="auto">
          <a:xfrm>
            <a:off x="6300192" y="1650807"/>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fr-FR" sz="2300" b="0" i="0" noProof="1" smtClean="0">
                <a:solidFill>
                  <a:srgbClr val="FFFFFF"/>
                </a:solidFill>
                <a:effectLst>
                  <a:outerShdw blurRad="38100" dist="38100" dir="2700000" algn="tl">
                    <a:srgbClr val="000000">
                      <a:alpha val="43137"/>
                    </a:srgbClr>
                  </a:outerShdw>
                </a:effectLst>
                <a:latin typeface="Calibri"/>
                <a:ea typeface="+mn-ea"/>
                <a:cs typeface="+mn-cs"/>
              </a:rPr>
              <a:t>Critères</a:t>
            </a:r>
            <a:endParaRPr lang="fr-FR" sz="2300" b="0" i="0" noProof="1">
              <a:solidFill>
                <a:srgbClr val="FFFFFF"/>
              </a:solidFill>
              <a:effectLst>
                <a:outerShdw blurRad="38100" dist="38100" dir="2700000" algn="tl">
                  <a:srgbClr val="000000">
                    <a:alpha val="43137"/>
                  </a:srgbClr>
                </a:outerShdw>
              </a:effectLst>
              <a:latin typeface="Calibri"/>
              <a:ea typeface="+mn-ea"/>
              <a:cs typeface="+mn-cs"/>
            </a:endParaRPr>
          </a:p>
        </p:txBody>
      </p:sp>
      <p:sp>
        <p:nvSpPr>
          <p:cNvPr id="6" name="Rounded Rectangle 5"/>
          <p:cNvSpPr/>
          <p:nvPr/>
        </p:nvSpPr>
        <p:spPr bwMode="auto">
          <a:xfrm>
            <a:off x="825500" y="908720"/>
            <a:ext cx="2201333"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fr-FR" sz="2300" dirty="0" smtClean="0">
                <a:solidFill>
                  <a:srgbClr val="FFFFFF"/>
                </a:solidFill>
                <a:effectLst>
                  <a:outerShdw blurRad="38100" dist="38100" dir="2700000" algn="tl">
                    <a:srgbClr val="000000">
                      <a:alpha val="43137"/>
                    </a:srgbClr>
                  </a:outerShdw>
                </a:effectLst>
                <a:latin typeface="Calibri"/>
              </a:rPr>
              <a:t>Objectifs</a:t>
            </a:r>
            <a:endParaRPr lang="fr-FR" sz="2300" noProof="1">
              <a:solidFill>
                <a:srgbClr val="FFFFFF"/>
              </a:solidFill>
              <a:effectLst>
                <a:outerShdw blurRad="38100" dist="38100" dir="2700000" algn="tl">
                  <a:srgbClr val="000000">
                    <a:alpha val="43137"/>
                  </a:srgbClr>
                </a:outerShdw>
              </a:effectLst>
              <a:latin typeface="Calibri"/>
            </a:endParaRPr>
          </a:p>
        </p:txBody>
      </p:sp>
      <p:sp>
        <p:nvSpPr>
          <p:cNvPr id="9" name="Rounded Rectangle 8"/>
          <p:cNvSpPr/>
          <p:nvPr/>
        </p:nvSpPr>
        <p:spPr bwMode="auto">
          <a:xfrm>
            <a:off x="1361999" y="3284984"/>
            <a:ext cx="2203200"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fr-FR" sz="2300" noProof="1" smtClean="0">
                <a:solidFill>
                  <a:srgbClr val="FFFFFF"/>
                </a:solidFill>
                <a:effectLst>
                  <a:outerShdw blurRad="38100" dist="38100" dir="2700000" algn="tl">
                    <a:srgbClr val="000000">
                      <a:alpha val="43137"/>
                    </a:srgbClr>
                  </a:outerShdw>
                </a:effectLst>
                <a:latin typeface="Calibri"/>
              </a:rPr>
              <a:t>Carte</a:t>
            </a:r>
            <a:endParaRPr lang="fr-FR" sz="2300" dirty="0">
              <a:solidFill>
                <a:srgbClr val="FFFFFF"/>
              </a:solidFill>
              <a:effectLst>
                <a:outerShdw blurRad="38100" dist="38100" dir="2700000" algn="tl">
                  <a:srgbClr val="000000">
                    <a:alpha val="43137"/>
                  </a:srgbClr>
                </a:outerShdw>
              </a:effectLst>
              <a:latin typeface="Calibri"/>
            </a:endParaRPr>
          </a:p>
        </p:txBody>
      </p:sp>
      <p:sp>
        <p:nvSpPr>
          <p:cNvPr id="11" name="Text Placeholder 2"/>
          <p:cNvSpPr txBox="1">
            <a:spLocks/>
          </p:cNvSpPr>
          <p:nvPr/>
        </p:nvSpPr>
        <p:spPr>
          <a:xfrm>
            <a:off x="857944" y="4293096"/>
            <a:ext cx="5442248" cy="1163395"/>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1800" dirty="0">
                <a:solidFill>
                  <a:srgbClr val="FFFFFF"/>
                </a:solidFill>
                <a:latin typeface="Calibri"/>
              </a:rPr>
              <a:t>Est de Seine </a:t>
            </a:r>
            <a:r>
              <a:rPr lang="fr-FR" sz="1800" dirty="0" smtClean="0">
                <a:solidFill>
                  <a:srgbClr val="FFFFFF"/>
                </a:solidFill>
                <a:latin typeface="Calibri"/>
              </a:rPr>
              <a:t>Aval 340 000 habitants </a:t>
            </a:r>
            <a:endParaRPr lang="fr-FR" sz="1800" dirty="0">
              <a:solidFill>
                <a:srgbClr val="FFFFFF"/>
              </a:solidFill>
              <a:latin typeface="Calibri"/>
            </a:endParaRPr>
          </a:p>
          <a:p>
            <a:r>
              <a:rPr lang="fr-FR" sz="1800" dirty="0" smtClean="0">
                <a:solidFill>
                  <a:srgbClr val="FFFFFF"/>
                </a:solidFill>
                <a:latin typeface="Calibri"/>
              </a:rPr>
              <a:t>Seine Aval 405 000 habitants</a:t>
            </a:r>
          </a:p>
          <a:p>
            <a:r>
              <a:rPr lang="fr-FR" sz="1800" dirty="0" smtClean="0">
                <a:solidFill>
                  <a:srgbClr val="FFFFFF"/>
                </a:solidFill>
                <a:latin typeface="Calibri"/>
              </a:rPr>
              <a:t>Sud Yvelines 800 000 habitants</a:t>
            </a:r>
          </a:p>
          <a:p>
            <a:r>
              <a:rPr lang="fr-FR" sz="1800" dirty="0" smtClean="0">
                <a:solidFill>
                  <a:srgbClr val="FFFFFF"/>
                </a:solidFill>
                <a:latin typeface="Calibri"/>
              </a:rPr>
              <a:t>L’espace Rural</a:t>
            </a:r>
            <a:endParaRPr lang="fr-FR" sz="1800" dirty="0">
              <a:solidFill>
                <a:srgbClr val="FFFFFF"/>
              </a:solidFill>
              <a:latin typeface="Calibri"/>
            </a:endParaRPr>
          </a:p>
        </p:txBody>
      </p:sp>
      <p:sp>
        <p:nvSpPr>
          <p:cNvPr id="12" name="Title 1"/>
          <p:cNvSpPr txBox="1">
            <a:spLocks/>
          </p:cNvSpPr>
          <p:nvPr/>
        </p:nvSpPr>
        <p:spPr>
          <a:xfrm>
            <a:off x="381000" y="188640"/>
            <a:ext cx="8610600" cy="803414"/>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3200" noProof="1" smtClean="0">
                <a:effectLst>
                  <a:outerShdw blurRad="50800" dist="38100" dir="2700000" algn="tl">
                    <a:prstClr val="black">
                      <a:alpha val="40000"/>
                    </a:prstClr>
                  </a:outerShdw>
                </a:effectLst>
                <a:cs typeface="Arial"/>
              </a:rPr>
              <a:t>Le projet présenté par le préfet d’Ile de France</a:t>
            </a:r>
            <a:endParaRPr lang="fr-FR" sz="3200" noProof="1">
              <a:effectLst>
                <a:outerShdw blurRad="50800" dist="38100" dir="2700000" algn="tl">
                  <a:prstClr val="black">
                    <a:alpha val="40000"/>
                  </a:prstClr>
                </a:outerShdw>
              </a:effectLst>
              <a:latin typeface="Calibri"/>
              <a:cs typeface="Arial"/>
            </a:endParaRPr>
          </a:p>
        </p:txBody>
      </p:sp>
      <p:sp>
        <p:nvSpPr>
          <p:cNvPr id="13" name="Text Placeholder 2"/>
          <p:cNvSpPr txBox="1">
            <a:spLocks/>
          </p:cNvSpPr>
          <p:nvPr/>
        </p:nvSpPr>
        <p:spPr>
          <a:xfrm>
            <a:off x="5826496" y="2647652"/>
            <a:ext cx="5442248" cy="2077492"/>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1800" dirty="0" smtClean="0">
                <a:solidFill>
                  <a:srgbClr val="FFFFFF"/>
                </a:solidFill>
                <a:latin typeface="Calibri"/>
              </a:rPr>
              <a:t>Géographique </a:t>
            </a:r>
            <a:endParaRPr lang="fr-FR" sz="1800" dirty="0">
              <a:solidFill>
                <a:srgbClr val="FFFFFF"/>
              </a:solidFill>
              <a:latin typeface="Calibri"/>
            </a:endParaRPr>
          </a:p>
          <a:p>
            <a:r>
              <a:rPr lang="fr-FR" sz="1800" dirty="0" smtClean="0">
                <a:solidFill>
                  <a:srgbClr val="FFFFFF"/>
                </a:solidFill>
                <a:latin typeface="Calibri"/>
              </a:rPr>
              <a:t>Economique</a:t>
            </a:r>
          </a:p>
          <a:p>
            <a:r>
              <a:rPr lang="fr-FR" sz="1800" dirty="0" smtClean="0">
                <a:solidFill>
                  <a:srgbClr val="FFFFFF"/>
                </a:solidFill>
                <a:latin typeface="Calibri"/>
              </a:rPr>
              <a:t>Logistique</a:t>
            </a:r>
          </a:p>
          <a:p>
            <a:r>
              <a:rPr lang="fr-FR" sz="1800" dirty="0" smtClean="0">
                <a:solidFill>
                  <a:srgbClr val="FFFFFF"/>
                </a:solidFill>
                <a:latin typeface="Calibri"/>
              </a:rPr>
              <a:t>Sociologique</a:t>
            </a:r>
          </a:p>
          <a:p>
            <a:r>
              <a:rPr lang="fr-FR" sz="1800" dirty="0" smtClean="0">
                <a:solidFill>
                  <a:srgbClr val="FFFFFF"/>
                </a:solidFill>
                <a:latin typeface="Calibri"/>
              </a:rPr>
              <a:t>Les pôles de développement</a:t>
            </a:r>
          </a:p>
          <a:p>
            <a:r>
              <a:rPr lang="fr-FR" sz="1800" dirty="0" smtClean="0">
                <a:solidFill>
                  <a:srgbClr val="FFFFFF"/>
                </a:solidFill>
                <a:latin typeface="Calibri"/>
              </a:rPr>
              <a:t>Les dynamiques de projets</a:t>
            </a:r>
          </a:p>
          <a:p>
            <a:r>
              <a:rPr lang="fr-FR" sz="1800" dirty="0" smtClean="0">
                <a:solidFill>
                  <a:srgbClr val="FFFFFF"/>
                </a:solidFill>
                <a:latin typeface="Calibri"/>
              </a:rPr>
              <a:t>La vision de l’état</a:t>
            </a:r>
            <a:endParaRPr lang="fr-FR" sz="1800" dirty="0">
              <a:solidFill>
                <a:srgbClr val="FFFFFF"/>
              </a:solidFill>
              <a:latin typeface="Calibri"/>
            </a:endParaRPr>
          </a:p>
        </p:txBody>
      </p:sp>
      <p:pic>
        <p:nvPicPr>
          <p:cNvPr id="14" name="Imag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6150387">
            <a:off x="2998230" y="1157908"/>
            <a:ext cx="2949150" cy="2616539"/>
          </a:xfrm>
          <a:prstGeom prst="rect">
            <a:avLst/>
          </a:prstGeom>
        </p:spPr>
      </p:pic>
      <p:sp>
        <p:nvSpPr>
          <p:cNvPr id="15"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Le  Projet  du  Préfet  d’Ile  de  France</a:t>
            </a:r>
            <a:endParaRPr lang="fr-FR" sz="14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16239350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50540"/>
          </a:xfrm>
        </p:spPr>
        <p:txBody>
          <a:bodyPr>
            <a:normAutofit/>
          </a:bodyPr>
          <a:lstStyle/>
          <a:p>
            <a:pPr algn="l" defTabSz="914400">
              <a:lnSpc>
                <a:spcPct val="90000"/>
              </a:lnSpc>
              <a:spcBef>
                <a:spcPts val="0"/>
              </a:spcBef>
              <a:buNone/>
            </a:pPr>
            <a:r>
              <a:rPr lang="fr-FR" sz="4800" b="0" i="0" spc="-150" noProof="1" smtClean="0">
                <a:effectLst>
                  <a:outerShdw blurRad="50800" dist="38100" dir="2700000" algn="tl">
                    <a:prstClr val="black">
                      <a:alpha val="40000"/>
                    </a:prstClr>
                  </a:outerShdw>
                </a:effectLst>
                <a:latin typeface="Calibri"/>
                <a:ea typeface="+mn-ea"/>
                <a:cs typeface="Arial"/>
              </a:rPr>
              <a:t>Méthode Appliquée </a:t>
            </a:r>
            <a:endParaRPr lang="fr-FR" sz="3600" b="0" i="0" spc="-150" noProof="1">
              <a:solidFill>
                <a:srgbClr val="FFFF99"/>
              </a:solidFill>
              <a:effectLst>
                <a:outerShdw blurRad="50800" dist="38100" dir="2700000" algn="tl">
                  <a:prstClr val="black">
                    <a:alpha val="40000"/>
                  </a:prstClr>
                </a:outerShdw>
              </a:effectLst>
              <a:latin typeface="Calibri"/>
              <a:ea typeface="+mn-ea"/>
              <a:cs typeface="Arial"/>
            </a:endParaRPr>
          </a:p>
        </p:txBody>
      </p:sp>
      <p:sp>
        <p:nvSpPr>
          <p:cNvPr id="3" name="Text Placeholder 2"/>
          <p:cNvSpPr>
            <a:spLocks noGrp="1"/>
          </p:cNvSpPr>
          <p:nvPr>
            <p:ph type="body" sz="quarter" idx="10"/>
          </p:nvPr>
        </p:nvSpPr>
        <p:spPr>
          <a:xfrm>
            <a:off x="381000" y="980728"/>
            <a:ext cx="8382000" cy="4953000"/>
          </a:xfrm>
        </p:spPr>
        <p:txBody>
          <a:bodyPr>
            <a:normAutofit fontScale="77500" lnSpcReduction="20000"/>
          </a:bodyPr>
          <a:lstStyle/>
          <a:p>
            <a:pPr marL="393192" indent="-393192" algn="l" defTabSz="914400">
              <a:lnSpc>
                <a:spcPct val="90000"/>
              </a:lnSpc>
              <a:spcBef>
                <a:spcPts val="768"/>
              </a:spcBef>
              <a:buClr>
                <a:srgbClr val="FFFFFF"/>
              </a:buClr>
              <a:buFontTx/>
            </a:pPr>
            <a:r>
              <a:rPr lang="fr-FR" sz="3200" b="0" i="0" spc="-50" noProof="1" smtClean="0">
                <a:solidFill>
                  <a:srgbClr val="FFFFFF"/>
                </a:solidFill>
                <a:latin typeface="Calibri"/>
                <a:ea typeface="+mn-ea"/>
                <a:cs typeface="+mn-cs"/>
              </a:rPr>
              <a:t>Concertation</a:t>
            </a:r>
          </a:p>
          <a:p>
            <a:pPr lvl="1" indent="-393192" defTabSz="914400">
              <a:spcBef>
                <a:spcPts val="672"/>
              </a:spcBef>
              <a:buClr>
                <a:srgbClr val="FFFFFF"/>
              </a:buClr>
            </a:pPr>
            <a:r>
              <a:rPr lang="fr-FR" dirty="0">
                <a:solidFill>
                  <a:srgbClr val="FFFFFF"/>
                </a:solidFill>
              </a:rPr>
              <a:t>Concertation informelle conduite par les Préfets de département</a:t>
            </a:r>
          </a:p>
          <a:p>
            <a:pPr lvl="1" indent="-393192" defTabSz="914400">
              <a:spcBef>
                <a:spcPts val="672"/>
              </a:spcBef>
              <a:buClr>
                <a:srgbClr val="FFFFFF"/>
              </a:buClr>
            </a:pPr>
            <a:r>
              <a:rPr lang="fr-FR" noProof="1">
                <a:solidFill>
                  <a:srgbClr val="FFFFFF"/>
                </a:solidFill>
              </a:rPr>
              <a:t> CRCI</a:t>
            </a:r>
          </a:p>
          <a:p>
            <a:pPr marL="910717" lvl="1" indent="-393192" defTabSz="914400">
              <a:spcBef>
                <a:spcPts val="768"/>
              </a:spcBef>
              <a:buClr>
                <a:srgbClr val="FFFFFF"/>
              </a:buClr>
            </a:pPr>
            <a:endParaRPr lang="fr-FR" sz="2800" b="0" i="0" spc="-50" noProof="1" smtClean="0">
              <a:solidFill>
                <a:srgbClr val="FFFFFF"/>
              </a:solidFill>
              <a:latin typeface="Calibri"/>
              <a:ea typeface="+mn-ea"/>
              <a:cs typeface="+mn-cs"/>
            </a:endParaRPr>
          </a:p>
          <a:p>
            <a:pPr marL="393192" indent="-393192" algn="l" defTabSz="914400">
              <a:lnSpc>
                <a:spcPct val="90000"/>
              </a:lnSpc>
              <a:spcBef>
                <a:spcPts val="768"/>
              </a:spcBef>
              <a:buClr>
                <a:srgbClr val="FFFFFF"/>
              </a:buClr>
              <a:buFontTx/>
            </a:pPr>
            <a:r>
              <a:rPr lang="fr-FR" spc="-50" noProof="1" smtClean="0">
                <a:solidFill>
                  <a:srgbClr val="FFFFFF"/>
                </a:solidFill>
                <a:latin typeface="Calibri"/>
              </a:rPr>
              <a:t>Calendrier</a:t>
            </a:r>
          </a:p>
          <a:p>
            <a:pPr marL="393192" indent="-393192" algn="l" defTabSz="914400">
              <a:lnSpc>
                <a:spcPct val="90000"/>
              </a:lnSpc>
              <a:spcBef>
                <a:spcPts val="768"/>
              </a:spcBef>
              <a:buClr>
                <a:srgbClr val="FFFFFF"/>
              </a:buClr>
              <a:buFontTx/>
            </a:pPr>
            <a:endParaRPr lang="fr-FR" sz="3200" b="0" i="0" spc="-50" noProof="1" smtClean="0">
              <a:solidFill>
                <a:srgbClr val="FFFFFF"/>
              </a:solidFill>
              <a:latin typeface="Calibri"/>
              <a:ea typeface="+mn-ea"/>
              <a:cs typeface="+mn-cs"/>
            </a:endParaRPr>
          </a:p>
          <a:p>
            <a:pPr marL="914400" lvl="1" indent="-393192" algn="l" defTabSz="914400">
              <a:lnSpc>
                <a:spcPct val="90000"/>
              </a:lnSpc>
              <a:spcBef>
                <a:spcPts val="672"/>
              </a:spcBef>
              <a:buClr>
                <a:srgbClr val="FFFFFF"/>
              </a:buClr>
              <a:buFontTx/>
            </a:pPr>
            <a:r>
              <a:rPr lang="fr-FR" sz="2700" dirty="0" smtClean="0">
                <a:solidFill>
                  <a:srgbClr val="FFFFFF"/>
                </a:solidFill>
                <a:latin typeface="Calibri"/>
              </a:rPr>
              <a:t>Août </a:t>
            </a:r>
            <a:r>
              <a:rPr lang="fr-FR" sz="2700" dirty="0">
                <a:solidFill>
                  <a:srgbClr val="FFFFFF"/>
                </a:solidFill>
                <a:latin typeface="Calibri"/>
              </a:rPr>
              <a:t>à début décembre 2014 : consultation des communes et EPCI </a:t>
            </a:r>
            <a:r>
              <a:rPr lang="fr-FR" sz="2700" dirty="0" smtClean="0">
                <a:solidFill>
                  <a:srgbClr val="FFFFFF"/>
                </a:solidFill>
                <a:latin typeface="Calibri"/>
              </a:rPr>
              <a:t>concernés</a:t>
            </a:r>
          </a:p>
          <a:p>
            <a:pPr marL="914400" lvl="1" indent="-393192" algn="l" defTabSz="914400">
              <a:lnSpc>
                <a:spcPct val="90000"/>
              </a:lnSpc>
              <a:spcBef>
                <a:spcPts val="672"/>
              </a:spcBef>
              <a:buClr>
                <a:srgbClr val="FFFFFF"/>
              </a:buClr>
              <a:buFontTx/>
            </a:pPr>
            <a:r>
              <a:rPr lang="fr-FR" sz="2700" dirty="0" smtClean="0">
                <a:solidFill>
                  <a:srgbClr val="FFFFFF"/>
                </a:solidFill>
                <a:latin typeface="Calibri"/>
              </a:rPr>
              <a:t>Avant </a:t>
            </a:r>
            <a:r>
              <a:rPr lang="fr-FR" sz="2700" dirty="0">
                <a:solidFill>
                  <a:srgbClr val="FFFFFF"/>
                </a:solidFill>
                <a:latin typeface="Calibri"/>
              </a:rPr>
              <a:t>le 28 février 2015 : adoption par la Commission régionale, puis arrêté du schéma régional de coopération intercommunale par le préfet de la région </a:t>
            </a:r>
            <a:r>
              <a:rPr lang="fr-FR" sz="2700" dirty="0" smtClean="0">
                <a:solidFill>
                  <a:srgbClr val="FFFFFF"/>
                </a:solidFill>
                <a:latin typeface="Calibri"/>
              </a:rPr>
              <a:t>d’Ile-de-France</a:t>
            </a:r>
          </a:p>
          <a:p>
            <a:pPr marL="914400" lvl="1" indent="-393192" algn="l" defTabSz="914400">
              <a:lnSpc>
                <a:spcPct val="90000"/>
              </a:lnSpc>
              <a:spcBef>
                <a:spcPts val="672"/>
              </a:spcBef>
              <a:buClr>
                <a:srgbClr val="FFFFFF"/>
              </a:buClr>
              <a:buFontTx/>
            </a:pPr>
            <a:r>
              <a:rPr lang="fr-FR" sz="2700" dirty="0" smtClean="0">
                <a:solidFill>
                  <a:srgbClr val="FFFFFF"/>
                </a:solidFill>
                <a:latin typeface="Calibri"/>
              </a:rPr>
              <a:t>Avant </a:t>
            </a:r>
            <a:r>
              <a:rPr lang="fr-FR" sz="2700" dirty="0">
                <a:solidFill>
                  <a:srgbClr val="FFFFFF"/>
                </a:solidFill>
                <a:latin typeface="Calibri"/>
              </a:rPr>
              <a:t>le 1er juillet 2015 : arrêtés de projets de création, fusion et modification de périmètres d’EPCI à fiscalité propre par les préfets de départements de grande </a:t>
            </a:r>
            <a:r>
              <a:rPr lang="fr-FR" sz="2700" dirty="0" smtClean="0">
                <a:solidFill>
                  <a:srgbClr val="FFFFFF"/>
                </a:solidFill>
                <a:latin typeface="Calibri"/>
              </a:rPr>
              <a:t>couronne</a:t>
            </a:r>
          </a:p>
          <a:p>
            <a:pPr marL="914400" lvl="1" indent="-393192" algn="l" defTabSz="914400">
              <a:lnSpc>
                <a:spcPct val="90000"/>
              </a:lnSpc>
              <a:spcBef>
                <a:spcPts val="672"/>
              </a:spcBef>
              <a:buClr>
                <a:srgbClr val="FFFFFF"/>
              </a:buClr>
              <a:buFontTx/>
            </a:pPr>
            <a:r>
              <a:rPr lang="fr-FR" sz="2700" dirty="0" smtClean="0">
                <a:solidFill>
                  <a:srgbClr val="FFFFFF"/>
                </a:solidFill>
                <a:latin typeface="Calibri"/>
              </a:rPr>
              <a:t>Au </a:t>
            </a:r>
            <a:r>
              <a:rPr lang="fr-FR" sz="2700" dirty="0">
                <a:solidFill>
                  <a:srgbClr val="FFFFFF"/>
                </a:solidFill>
                <a:latin typeface="Calibri"/>
              </a:rPr>
              <a:t>1er janvier 2016, arrêtés de création des nouveaux EPCI à fiscalité propre</a:t>
            </a:r>
            <a:endParaRPr lang="fr-FR" sz="2700" noProof="1">
              <a:solidFill>
                <a:srgbClr val="FFFFFF"/>
              </a:solidFill>
              <a:latin typeface="Calibri"/>
            </a:endParaRPr>
          </a:p>
        </p:txBody>
      </p:sp>
      <p:sp>
        <p:nvSpPr>
          <p:cNvPr id="5"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Le  Projet  du  Préfet  d’Ile  de  France</a:t>
            </a:r>
            <a:endParaRPr lang="fr-FR" sz="14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168928742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89541"/>
            <a:ext cx="8382000" cy="2171507"/>
          </a:xfrm>
        </p:spPr>
        <p:txBody>
          <a:bodyPr>
            <a:normAutofit fontScale="90000"/>
          </a:bodyPr>
          <a:lstStyle/>
          <a:p>
            <a:pPr algn="ctr" defTabSz="914400">
              <a:spcBef>
                <a:spcPts val="0"/>
              </a:spcBef>
            </a:pPr>
            <a:r>
              <a:rPr lang="fr-FR" sz="8000" dirty="0" smtClean="0">
                <a:effectLst>
                  <a:outerShdw blurRad="50800" dist="38100" dir="2700000" algn="tl">
                    <a:prstClr val="black">
                      <a:alpha val="40000"/>
                    </a:prstClr>
                  </a:outerShdw>
                </a:effectLst>
                <a:latin typeface="Calibri"/>
                <a:cs typeface="Arial"/>
              </a:rPr>
              <a:t>Avis sur le </a:t>
            </a:r>
            <a:r>
              <a:rPr lang="fr-FR" sz="8000" dirty="0">
                <a:effectLst>
                  <a:outerShdw blurRad="50800" dist="38100" dir="2700000" algn="tl">
                    <a:prstClr val="black">
                      <a:alpha val="40000"/>
                    </a:prstClr>
                  </a:outerShdw>
                </a:effectLst>
                <a:latin typeface="Calibri"/>
                <a:cs typeface="Arial"/>
              </a:rPr>
              <a:t>projet </a:t>
            </a:r>
            <a:r>
              <a:rPr lang="fr-FR" sz="8000" dirty="0" smtClean="0">
                <a:effectLst>
                  <a:outerShdw blurRad="50800" dist="38100" dir="2700000" algn="tl">
                    <a:prstClr val="black">
                      <a:alpha val="40000"/>
                    </a:prstClr>
                  </a:outerShdw>
                </a:effectLst>
                <a:latin typeface="Calibri"/>
                <a:cs typeface="Arial"/>
              </a:rPr>
              <a:t/>
            </a:r>
            <a:br>
              <a:rPr lang="fr-FR" sz="8000" dirty="0" smtClean="0">
                <a:effectLst>
                  <a:outerShdw blurRad="50800" dist="38100" dir="2700000" algn="tl">
                    <a:prstClr val="black">
                      <a:alpha val="40000"/>
                    </a:prstClr>
                  </a:outerShdw>
                </a:effectLst>
                <a:latin typeface="Calibri"/>
                <a:cs typeface="Arial"/>
              </a:rPr>
            </a:br>
            <a:r>
              <a:rPr lang="fr-FR" sz="8000" dirty="0" smtClean="0">
                <a:effectLst>
                  <a:outerShdw blurRad="50800" dist="38100" dir="2700000" algn="tl">
                    <a:prstClr val="black">
                      <a:alpha val="40000"/>
                    </a:prstClr>
                  </a:outerShdw>
                </a:effectLst>
                <a:latin typeface="Calibri"/>
                <a:cs typeface="Arial"/>
              </a:rPr>
              <a:t>pour </a:t>
            </a:r>
            <a:r>
              <a:rPr lang="fr-FR" sz="8000" dirty="0">
                <a:effectLst>
                  <a:outerShdw blurRad="50800" dist="38100" dir="2700000" algn="tl">
                    <a:prstClr val="black">
                      <a:alpha val="40000"/>
                    </a:prstClr>
                  </a:outerShdw>
                </a:effectLst>
                <a:latin typeface="Calibri"/>
                <a:cs typeface="Arial"/>
              </a:rPr>
              <a:t>les </a:t>
            </a:r>
            <a:r>
              <a:rPr lang="fr-FR" sz="8000" dirty="0" smtClean="0">
                <a:effectLst>
                  <a:outerShdw blurRad="50800" dist="38100" dir="2700000" algn="tl">
                    <a:prstClr val="black">
                      <a:alpha val="40000"/>
                    </a:prstClr>
                  </a:outerShdw>
                </a:effectLst>
                <a:latin typeface="Calibri"/>
                <a:cs typeface="Arial"/>
              </a:rPr>
              <a:t/>
            </a:r>
            <a:br>
              <a:rPr lang="fr-FR" sz="8000" dirty="0" smtClean="0">
                <a:effectLst>
                  <a:outerShdw blurRad="50800" dist="38100" dir="2700000" algn="tl">
                    <a:prstClr val="black">
                      <a:alpha val="40000"/>
                    </a:prstClr>
                  </a:outerShdw>
                </a:effectLst>
                <a:latin typeface="Calibri"/>
                <a:cs typeface="Arial"/>
              </a:rPr>
            </a:br>
            <a:r>
              <a:rPr lang="fr-FR" sz="13300" b="1" spc="-770" dirty="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cs typeface="+mn-cs"/>
              </a:rPr>
              <a:t>Yvelines</a:t>
            </a:r>
            <a:r>
              <a:rPr lang="fr-FR" sz="4800" b="0" i="0" spc="-150" noProof="1" smtClean="0">
                <a:effectLst>
                  <a:outerShdw blurRad="50800" dist="38100" dir="2700000" algn="tl">
                    <a:prstClr val="black">
                      <a:alpha val="40000"/>
                    </a:prstClr>
                  </a:outerShdw>
                </a:effectLst>
                <a:latin typeface="Calibri"/>
                <a:ea typeface="+mn-ea"/>
                <a:cs typeface="Arial"/>
              </a:rPr>
              <a:t/>
            </a:r>
            <a:br>
              <a:rPr lang="fr-FR" sz="4800" b="0" i="0" spc="-150" noProof="1" smtClean="0">
                <a:effectLst>
                  <a:outerShdw blurRad="50800" dist="38100" dir="2700000" algn="tl">
                    <a:prstClr val="black">
                      <a:alpha val="40000"/>
                    </a:prstClr>
                  </a:outerShdw>
                </a:effectLst>
                <a:latin typeface="Calibri"/>
                <a:ea typeface="+mn-ea"/>
                <a:cs typeface="Arial"/>
              </a:rPr>
            </a:br>
            <a:endParaRPr lang="fr-FR" sz="3600" b="0" i="0" spc="-150" noProof="1">
              <a:solidFill>
                <a:srgbClr val="FFFF99"/>
              </a:solidFill>
              <a:effectLst>
                <a:outerShdw blurRad="50800" dist="38100" dir="2700000" algn="tl">
                  <a:prstClr val="black">
                    <a:alpha val="40000"/>
                  </a:prstClr>
                </a:outerShdw>
              </a:effectLst>
              <a:latin typeface="Calibri"/>
              <a:ea typeface="+mn-ea"/>
              <a:cs typeface="Arial"/>
            </a:endParaRPr>
          </a:p>
        </p:txBody>
      </p:sp>
      <p:sp>
        <p:nvSpPr>
          <p:cNvPr id="6" name="Title 1"/>
          <p:cNvSpPr txBox="1">
            <a:spLocks/>
          </p:cNvSpPr>
          <p:nvPr/>
        </p:nvSpPr>
        <p:spPr>
          <a:xfrm>
            <a:off x="467544" y="6225985"/>
            <a:ext cx="7944619"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400" noProof="1" smtClean="0">
                <a:effectLst>
                  <a:outerShdw blurRad="50800" dist="38100" dir="2700000" algn="tl">
                    <a:prstClr val="black">
                      <a:alpha val="40000"/>
                    </a:prstClr>
                  </a:outerShdw>
                </a:effectLst>
                <a:latin typeface="Calibri"/>
                <a:cs typeface="Arial"/>
              </a:rPr>
              <a:t>Notre  Perception  de ce Projet pour les Yvelines </a:t>
            </a:r>
            <a:endParaRPr lang="fr-FR" sz="1400" noProof="1">
              <a:effectLst>
                <a:outerShdw blurRad="50800" dist="38100" dir="2700000" algn="tl">
                  <a:prstClr val="black">
                    <a:alpha val="40000"/>
                  </a:prstClr>
                </a:outerShdw>
              </a:effectLst>
              <a:latin typeface="Calibri"/>
              <a:cs typeface="Arial"/>
            </a:endParaRPr>
          </a:p>
        </p:txBody>
      </p:sp>
      <p:pic>
        <p:nvPicPr>
          <p:cNvPr id="8" name="Image 7"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Tree>
    <p:extLst>
      <p:ext uri="{BB962C8B-B14F-4D97-AF65-F5344CB8AC3E}">
        <p14:creationId xmlns="" xmlns:p14="http://schemas.microsoft.com/office/powerpoint/2010/main" val="19062405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72" y="1196753"/>
            <a:ext cx="8382000" cy="720079"/>
          </a:xfrm>
        </p:spPr>
        <p:txBody>
          <a:bodyPr>
            <a:normAutofit/>
          </a:bodyPr>
          <a:lstStyle/>
          <a:p>
            <a:pPr defTabSz="914400">
              <a:spcBef>
                <a:spcPts val="0"/>
              </a:spcBef>
            </a:pPr>
            <a:r>
              <a:rPr lang="fr-FR" dirty="0" smtClean="0">
                <a:effectLst>
                  <a:outerShdw blurRad="50800" dist="38100" dir="2700000" algn="tl">
                    <a:prstClr val="black">
                      <a:alpha val="40000"/>
                    </a:prstClr>
                  </a:outerShdw>
                </a:effectLst>
                <a:latin typeface="Calibri"/>
                <a:cs typeface="Arial"/>
              </a:rPr>
              <a:t>Est </a:t>
            </a:r>
            <a:r>
              <a:rPr lang="fr-FR" dirty="0">
                <a:effectLst>
                  <a:outerShdw blurRad="50800" dist="38100" dir="2700000" algn="tl">
                    <a:prstClr val="black">
                      <a:alpha val="40000"/>
                    </a:prstClr>
                  </a:outerShdw>
                </a:effectLst>
                <a:latin typeface="Calibri"/>
                <a:cs typeface="Arial"/>
              </a:rPr>
              <a:t>de Seine Aval 340 000 </a:t>
            </a:r>
            <a:r>
              <a:rPr lang="fr-FR" dirty="0" smtClean="0">
                <a:effectLst>
                  <a:outerShdw blurRad="50800" dist="38100" dir="2700000" algn="tl">
                    <a:prstClr val="black">
                      <a:alpha val="40000"/>
                    </a:prstClr>
                  </a:outerShdw>
                </a:effectLst>
                <a:latin typeface="Calibri"/>
                <a:cs typeface="Arial"/>
              </a:rPr>
              <a:t>habitants</a:t>
            </a:r>
            <a:endParaRPr lang="fr-FR" sz="3600" b="0" i="0" spc="-150" noProof="1">
              <a:solidFill>
                <a:srgbClr val="FFFF99"/>
              </a:solidFill>
              <a:effectLst>
                <a:outerShdw blurRad="50800" dist="38100" dir="2700000" algn="tl">
                  <a:prstClr val="black">
                    <a:alpha val="40000"/>
                  </a:prstClr>
                </a:outerShdw>
              </a:effectLst>
              <a:latin typeface="Calibri"/>
              <a:ea typeface="+mn-ea"/>
              <a:cs typeface="Arial"/>
            </a:endParaRP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916832"/>
            <a:ext cx="5899886" cy="41746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969520">
            <a:off x="4457123" y="1680725"/>
            <a:ext cx="2523417" cy="2523417"/>
          </a:xfrm>
          <a:prstGeom prst="rect">
            <a:avLst/>
          </a:prstGeom>
        </p:spPr>
      </p:pic>
      <p:pic>
        <p:nvPicPr>
          <p:cNvPr id="11" name="Image 10" descr="http://mouvementdemocrate78.fr/wp-content/uploads/2014/05/cropped-logo-long-100px.pn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12" name="Title 1"/>
          <p:cNvSpPr txBox="1">
            <a:spLocks/>
          </p:cNvSpPr>
          <p:nvPr/>
        </p:nvSpPr>
        <p:spPr>
          <a:xfrm>
            <a:off x="467544" y="6225985"/>
            <a:ext cx="7944619"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600" b="1" noProof="1" smtClean="0">
                <a:effectLst>
                  <a:outerShdw blurRad="50800" dist="38100" dir="2700000" algn="tl">
                    <a:prstClr val="black">
                      <a:alpha val="40000"/>
                    </a:prstClr>
                  </a:outerShdw>
                </a:effectLst>
                <a:latin typeface="Calibri"/>
                <a:cs typeface="Arial"/>
              </a:rPr>
              <a:t>Est  Seine  Aval       </a:t>
            </a:r>
            <a:r>
              <a:rPr lang="fr-FR" sz="1600" noProof="1" smtClean="0">
                <a:effectLst>
                  <a:outerShdw blurRad="50800" dist="38100" dir="2700000" algn="tl">
                    <a:prstClr val="black">
                      <a:alpha val="40000"/>
                    </a:prstClr>
                  </a:outerShdw>
                </a:effectLst>
                <a:latin typeface="Calibri"/>
                <a:cs typeface="Arial"/>
              </a:rPr>
              <a:t>Notre  Avis</a:t>
            </a:r>
            <a:endParaRPr lang="fr-FR" sz="1600" noProof="1">
              <a:effectLst>
                <a:outerShdw blurRad="50800" dist="38100" dir="2700000" algn="tl">
                  <a:prstClr val="black">
                    <a:alpha val="40000"/>
                  </a:prstClr>
                </a:outerShdw>
              </a:effectLst>
              <a:latin typeface="Calibri"/>
              <a:cs typeface="Aria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01509"/>
            <a:ext cx="8496944"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Est Seine Aval » </a:t>
            </a:r>
            <a:r>
              <a:rPr lang="fr-FR" sz="3200" dirty="0">
                <a:effectLst>
                  <a:outerShdw blurRad="50800" dist="38100" dir="2700000" algn="tl">
                    <a:prstClr val="black">
                      <a:alpha val="40000"/>
                    </a:prstClr>
                  </a:outerShdw>
                </a:effectLst>
                <a:latin typeface="Calibri"/>
                <a:cs typeface="Arial"/>
              </a:rPr>
              <a:t>serait composé de la fusion </a:t>
            </a:r>
            <a:r>
              <a:rPr lang="fr-FR" sz="3200" dirty="0" smtClean="0">
                <a:effectLst>
                  <a:outerShdw blurRad="50800" dist="38100" dir="2700000" algn="tl">
                    <a:prstClr val="black">
                      <a:alpha val="40000"/>
                    </a:prstClr>
                  </a:outerShdw>
                </a:effectLst>
                <a:latin typeface="Calibri"/>
                <a:cs typeface="Arial"/>
              </a:rPr>
              <a:t>de</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
        <p:nvSpPr>
          <p:cNvPr id="3" name="Text Placeholder 2"/>
          <p:cNvSpPr>
            <a:spLocks noGrp="1"/>
          </p:cNvSpPr>
          <p:nvPr>
            <p:ph type="body" sz="quarter" idx="10"/>
          </p:nvPr>
        </p:nvSpPr>
        <p:spPr>
          <a:xfrm>
            <a:off x="179512" y="2132856"/>
            <a:ext cx="2030760" cy="2520280"/>
          </a:xfrm>
          <a:ln>
            <a:solidFill>
              <a:schemeClr val="accent1"/>
            </a:solidFill>
          </a:ln>
        </p:spPr>
        <p:txBody>
          <a:bodyPr>
            <a:normAutofit fontScale="92500" lnSpcReduction="20000"/>
          </a:bodyPr>
          <a:lstStyle/>
          <a:p>
            <a:pPr marL="0" indent="0">
              <a:buNone/>
            </a:pPr>
            <a:endParaRPr lang="fr-FR" sz="1400" dirty="0" smtClean="0">
              <a:ea typeface="Calibri"/>
              <a:cs typeface="Times New Roman"/>
            </a:endParaRPr>
          </a:p>
          <a:p>
            <a:pPr marL="0" indent="0">
              <a:buNone/>
            </a:pPr>
            <a:r>
              <a:rPr lang="fr-FR" sz="1400" dirty="0" smtClean="0">
                <a:ea typeface="Calibri"/>
                <a:cs typeface="Times New Roman"/>
              </a:rPr>
              <a:t> La CCSF, Communauté </a:t>
            </a:r>
            <a:r>
              <a:rPr lang="fr-FR" sz="1400" dirty="0">
                <a:ea typeface="Calibri"/>
                <a:cs typeface="Times New Roman"/>
              </a:rPr>
              <a:t>de Communes Seine et </a:t>
            </a:r>
            <a:r>
              <a:rPr lang="fr-FR" sz="1400" dirty="0" smtClean="0">
                <a:ea typeface="Calibri"/>
                <a:cs typeface="Times New Roman"/>
              </a:rPr>
              <a:t>Forêts.</a:t>
            </a:r>
            <a:r>
              <a:rPr lang="fr-FR" sz="1400" dirty="0">
                <a:ea typeface="Calibri"/>
                <a:cs typeface="Times New Roman"/>
              </a:rPr>
              <a:t> 105397 Habitants</a:t>
            </a:r>
            <a:r>
              <a:rPr lang="fr-FR" sz="1200" dirty="0">
                <a:ea typeface="Calibri"/>
                <a:cs typeface="Times New Roman"/>
              </a:rPr>
              <a:t>.</a:t>
            </a:r>
            <a:endParaRPr lang="fr-FR" sz="1200" dirty="0"/>
          </a:p>
          <a:p>
            <a:pPr lvl="0"/>
            <a:endParaRPr lang="fr-FR" sz="1400" dirty="0" smtClean="0">
              <a:ea typeface="Calibri"/>
              <a:cs typeface="Times New Roman"/>
            </a:endParaRPr>
          </a:p>
          <a:p>
            <a:pPr lvl="0"/>
            <a:r>
              <a:rPr lang="fr-FR" sz="1400" dirty="0" smtClean="0">
                <a:ea typeface="Calibri"/>
                <a:cs typeface="Times New Roman"/>
              </a:rPr>
              <a:t>Saint </a:t>
            </a:r>
            <a:r>
              <a:rPr lang="fr-FR" sz="1400" dirty="0">
                <a:ea typeface="Calibri"/>
                <a:cs typeface="Times New Roman"/>
              </a:rPr>
              <a:t>germain en </a:t>
            </a:r>
            <a:r>
              <a:rPr lang="fr-FR" sz="1400" dirty="0" smtClean="0">
                <a:ea typeface="Calibri"/>
                <a:cs typeface="Times New Roman"/>
              </a:rPr>
              <a:t>Laye</a:t>
            </a:r>
          </a:p>
          <a:p>
            <a:pPr lvl="0"/>
            <a:r>
              <a:rPr lang="fr-FR" sz="1400" dirty="0" err="1" smtClean="0">
                <a:ea typeface="Calibri"/>
                <a:cs typeface="Times New Roman"/>
              </a:rPr>
              <a:t>Aigremont</a:t>
            </a:r>
            <a:endParaRPr lang="fr-FR" sz="1400" dirty="0" smtClean="0">
              <a:ea typeface="Calibri"/>
              <a:cs typeface="Times New Roman"/>
            </a:endParaRPr>
          </a:p>
          <a:p>
            <a:pPr lvl="0"/>
            <a:r>
              <a:rPr lang="fr-FR" sz="1400" dirty="0" smtClean="0">
                <a:ea typeface="Calibri"/>
                <a:cs typeface="Times New Roman"/>
              </a:rPr>
              <a:t>Chambourcy</a:t>
            </a:r>
          </a:p>
          <a:p>
            <a:pPr lvl="0"/>
            <a:r>
              <a:rPr lang="fr-FR" sz="1400" dirty="0" smtClean="0">
                <a:ea typeface="Calibri"/>
                <a:cs typeface="Times New Roman"/>
              </a:rPr>
              <a:t>L’étang </a:t>
            </a:r>
            <a:r>
              <a:rPr lang="fr-FR" sz="1400" dirty="0">
                <a:ea typeface="Calibri"/>
                <a:cs typeface="Times New Roman"/>
              </a:rPr>
              <a:t>la </a:t>
            </a:r>
            <a:r>
              <a:rPr lang="fr-FR" sz="1400" dirty="0" smtClean="0">
                <a:ea typeface="Calibri"/>
                <a:cs typeface="Times New Roman"/>
              </a:rPr>
              <a:t>Ville</a:t>
            </a:r>
          </a:p>
          <a:p>
            <a:pPr lvl="0"/>
            <a:r>
              <a:rPr lang="fr-FR" sz="1400" dirty="0" err="1" smtClean="0">
                <a:ea typeface="Calibri"/>
                <a:cs typeface="Times New Roman"/>
              </a:rPr>
              <a:t>Fourqueux</a:t>
            </a:r>
            <a:endParaRPr lang="fr-FR" sz="1400" dirty="0" smtClean="0">
              <a:ea typeface="Calibri"/>
              <a:cs typeface="Times New Roman"/>
            </a:endParaRPr>
          </a:p>
          <a:p>
            <a:pPr lvl="0"/>
            <a:r>
              <a:rPr lang="fr-FR" sz="1400" dirty="0" smtClean="0">
                <a:ea typeface="Calibri"/>
                <a:cs typeface="Times New Roman"/>
              </a:rPr>
              <a:t>Louveciennes</a:t>
            </a:r>
          </a:p>
          <a:p>
            <a:pPr lvl="0"/>
            <a:r>
              <a:rPr lang="fr-FR" sz="1400" dirty="0" smtClean="0">
                <a:ea typeface="Calibri"/>
                <a:cs typeface="Times New Roman"/>
              </a:rPr>
              <a:t>Le Pecq</a:t>
            </a:r>
          </a:p>
          <a:p>
            <a:pPr lvl="0"/>
            <a:r>
              <a:rPr lang="fr-FR" sz="1400" dirty="0" smtClean="0">
                <a:ea typeface="Calibri"/>
                <a:cs typeface="Times New Roman"/>
              </a:rPr>
              <a:t>Le </a:t>
            </a:r>
            <a:r>
              <a:rPr lang="fr-FR" sz="1400" dirty="0">
                <a:ea typeface="Calibri"/>
                <a:cs typeface="Times New Roman"/>
              </a:rPr>
              <a:t>Port </a:t>
            </a:r>
            <a:r>
              <a:rPr lang="fr-FR" sz="1400" dirty="0" smtClean="0">
                <a:ea typeface="Calibri"/>
                <a:cs typeface="Times New Roman"/>
              </a:rPr>
              <a:t>Marly</a:t>
            </a:r>
          </a:p>
          <a:p>
            <a:pPr lvl="0"/>
            <a:r>
              <a:rPr lang="fr-FR" sz="1400" dirty="0" smtClean="0">
                <a:ea typeface="Calibri"/>
                <a:cs typeface="Times New Roman"/>
              </a:rPr>
              <a:t>Marly </a:t>
            </a:r>
            <a:r>
              <a:rPr lang="fr-FR" sz="1400" dirty="0">
                <a:ea typeface="Calibri"/>
                <a:cs typeface="Times New Roman"/>
              </a:rPr>
              <a:t>le </a:t>
            </a:r>
            <a:r>
              <a:rPr lang="fr-FR" sz="1400" dirty="0" smtClean="0">
                <a:ea typeface="Calibri"/>
                <a:cs typeface="Times New Roman"/>
              </a:rPr>
              <a:t>Roi</a:t>
            </a:r>
            <a:endParaRPr lang="fr-FR" sz="1400" dirty="0">
              <a:ea typeface="Calibri"/>
              <a:cs typeface="Times New Roman"/>
            </a:endParaRPr>
          </a:p>
          <a:p>
            <a:pPr lvl="0"/>
            <a:endParaRPr lang="fr-FR" sz="1200" dirty="0"/>
          </a:p>
        </p:txBody>
      </p:sp>
      <p:pic>
        <p:nvPicPr>
          <p:cNvPr id="5" name="Image 4"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6" name="Text Placeholder 2"/>
          <p:cNvSpPr txBox="1">
            <a:spLocks/>
          </p:cNvSpPr>
          <p:nvPr/>
        </p:nvSpPr>
        <p:spPr>
          <a:xfrm>
            <a:off x="2325216" y="2132856"/>
            <a:ext cx="2030760" cy="2520280"/>
          </a:xfrm>
          <a:prstGeom prst="rect">
            <a:avLst/>
          </a:prstGeom>
          <a:ln>
            <a:solidFill>
              <a:schemeClr val="accent1"/>
            </a:solidFill>
          </a:ln>
        </p:spPr>
        <p:txBody>
          <a:bodyPr vert="horz" lIns="0" tIns="0" rIns="0" bIns="0" rtlCol="0">
            <a:normAutofit fontScale="92500" lnSpcReduction="2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300" dirty="0" smtClean="0">
                <a:ea typeface="Calibri"/>
                <a:cs typeface="Times New Roman"/>
              </a:rPr>
              <a:t> </a:t>
            </a:r>
          </a:p>
          <a:p>
            <a:pPr marL="0" lvl="0" indent="0">
              <a:buNone/>
            </a:pPr>
            <a:r>
              <a:rPr lang="fr-FR" sz="1300" dirty="0">
                <a:ea typeface="Calibri"/>
                <a:cs typeface="Times New Roman"/>
              </a:rPr>
              <a:t> </a:t>
            </a:r>
            <a:r>
              <a:rPr lang="fr-FR" sz="1300" dirty="0" smtClean="0">
                <a:ea typeface="Calibri"/>
                <a:cs typeface="Times New Roman"/>
              </a:rPr>
              <a:t>La </a:t>
            </a:r>
            <a:r>
              <a:rPr lang="fr-FR" sz="1300" dirty="0">
                <a:ea typeface="Calibri"/>
                <a:cs typeface="Times New Roman"/>
              </a:rPr>
              <a:t>CCBS, Communauté de Communes des Boucles de Seine 172586 Habitants</a:t>
            </a:r>
            <a:r>
              <a:rPr lang="fr-FR" sz="1300" dirty="0" smtClean="0">
                <a:ea typeface="Calibri"/>
                <a:cs typeface="Times New Roman"/>
              </a:rPr>
              <a:t>.</a:t>
            </a:r>
          </a:p>
          <a:p>
            <a:pPr marL="0" lvl="0" indent="0">
              <a:buNone/>
            </a:pPr>
            <a:endParaRPr lang="fr-FR" sz="1300" dirty="0">
              <a:ea typeface="Calibri"/>
              <a:cs typeface="Times New Roman"/>
            </a:endParaRPr>
          </a:p>
          <a:p>
            <a:r>
              <a:rPr lang="fr-FR" sz="1400" dirty="0" smtClean="0">
                <a:ea typeface="Calibri"/>
                <a:cs typeface="Times New Roman"/>
              </a:rPr>
              <a:t> Marly </a:t>
            </a:r>
            <a:r>
              <a:rPr lang="fr-FR" sz="1400" dirty="0">
                <a:ea typeface="Calibri"/>
                <a:cs typeface="Times New Roman"/>
              </a:rPr>
              <a:t>le </a:t>
            </a:r>
            <a:r>
              <a:rPr lang="fr-FR" sz="1400" dirty="0" smtClean="0">
                <a:ea typeface="Calibri"/>
                <a:cs typeface="Times New Roman"/>
              </a:rPr>
              <a:t>Roi</a:t>
            </a:r>
          </a:p>
          <a:p>
            <a:r>
              <a:rPr lang="fr-FR" sz="1400" dirty="0" smtClean="0">
                <a:ea typeface="Calibri"/>
                <a:cs typeface="Times New Roman"/>
              </a:rPr>
              <a:t>Carrières-sur-Seine</a:t>
            </a:r>
          </a:p>
          <a:p>
            <a:r>
              <a:rPr lang="fr-FR" sz="1400" dirty="0" smtClean="0">
                <a:ea typeface="Calibri"/>
                <a:cs typeface="Times New Roman"/>
              </a:rPr>
              <a:t>Chatou</a:t>
            </a:r>
          </a:p>
          <a:p>
            <a:r>
              <a:rPr lang="fr-FR" sz="1400" dirty="0" smtClean="0">
                <a:ea typeface="Calibri"/>
                <a:cs typeface="Times New Roman"/>
              </a:rPr>
              <a:t>Croissy-sur-Seine</a:t>
            </a:r>
          </a:p>
          <a:p>
            <a:r>
              <a:rPr lang="fr-FR" sz="1400" dirty="0" smtClean="0">
                <a:ea typeface="Calibri"/>
                <a:cs typeface="Times New Roman"/>
              </a:rPr>
              <a:t>Houilles</a:t>
            </a:r>
          </a:p>
          <a:p>
            <a:r>
              <a:rPr lang="fr-FR" sz="1400" dirty="0" smtClean="0">
                <a:ea typeface="Calibri"/>
                <a:cs typeface="Times New Roman"/>
              </a:rPr>
              <a:t>Montesson</a:t>
            </a:r>
          </a:p>
          <a:p>
            <a:r>
              <a:rPr lang="fr-FR" sz="1400" dirty="0" smtClean="0">
                <a:ea typeface="Calibri"/>
                <a:cs typeface="Times New Roman"/>
              </a:rPr>
              <a:t>Sartrouville</a:t>
            </a:r>
          </a:p>
          <a:p>
            <a:r>
              <a:rPr lang="fr-FR" sz="1400" dirty="0" smtClean="0">
                <a:ea typeface="Calibri"/>
                <a:cs typeface="Times New Roman"/>
              </a:rPr>
              <a:t>Le Vésinet</a:t>
            </a:r>
          </a:p>
          <a:p>
            <a:r>
              <a:rPr lang="fr-FR" sz="1400" dirty="0" smtClean="0">
                <a:ea typeface="Calibri"/>
                <a:cs typeface="Times New Roman"/>
              </a:rPr>
              <a:t>Marly le Roi</a:t>
            </a:r>
          </a:p>
          <a:p>
            <a:endParaRPr lang="fr-FR" sz="1200" dirty="0"/>
          </a:p>
        </p:txBody>
      </p:sp>
      <p:sp>
        <p:nvSpPr>
          <p:cNvPr id="7" name="Text Placeholder 2"/>
          <p:cNvSpPr txBox="1">
            <a:spLocks/>
          </p:cNvSpPr>
          <p:nvPr/>
        </p:nvSpPr>
        <p:spPr>
          <a:xfrm>
            <a:off x="4485456" y="2132856"/>
            <a:ext cx="2030760" cy="2520280"/>
          </a:xfrm>
          <a:prstGeom prst="rect">
            <a:avLst/>
          </a:prstGeom>
          <a:ln>
            <a:solidFill>
              <a:schemeClr val="accent1"/>
            </a:solidFill>
          </a:ln>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200" dirty="0" smtClean="0">
                <a:ea typeface="Calibri"/>
                <a:cs typeface="Times New Roman"/>
              </a:rPr>
              <a:t> </a:t>
            </a:r>
          </a:p>
          <a:p>
            <a:pPr marL="0" lvl="0" indent="0">
              <a:buNone/>
            </a:pPr>
            <a:r>
              <a:rPr lang="fr-FR" sz="1200" dirty="0">
                <a:ea typeface="Calibri"/>
                <a:cs typeface="Times New Roman"/>
              </a:rPr>
              <a:t>La CCMM, Communauté de communes Maisons-Mesnil  29533 habitants.</a:t>
            </a:r>
          </a:p>
          <a:p>
            <a:r>
              <a:rPr lang="fr-FR" sz="1200" dirty="0">
                <a:ea typeface="Calibri"/>
                <a:cs typeface="Times New Roman"/>
              </a:rPr>
              <a:t>Le Mesnil le Roi </a:t>
            </a:r>
          </a:p>
          <a:p>
            <a:r>
              <a:rPr lang="fr-FR" sz="1200" dirty="0">
                <a:ea typeface="Calibri"/>
                <a:cs typeface="Times New Roman"/>
              </a:rPr>
              <a:t>Maison Laffitte</a:t>
            </a:r>
          </a:p>
          <a:p>
            <a:endParaRPr lang="fr-FR" sz="1200" dirty="0">
              <a:ea typeface="Calibri"/>
              <a:cs typeface="Times New Roman"/>
            </a:endParaRPr>
          </a:p>
          <a:p>
            <a:endParaRPr lang="fr-FR" sz="1200" dirty="0" smtClean="0">
              <a:ea typeface="Calibri"/>
              <a:cs typeface="Times New Roman"/>
            </a:endParaRPr>
          </a:p>
          <a:p>
            <a:endParaRPr lang="fr-FR" sz="1200" dirty="0">
              <a:ea typeface="Calibri"/>
              <a:cs typeface="Times New Roman"/>
            </a:endParaRPr>
          </a:p>
          <a:p>
            <a:endParaRPr lang="fr-FR" sz="1200" dirty="0" smtClean="0">
              <a:ea typeface="Calibri"/>
              <a:cs typeface="Times New Roman"/>
            </a:endParaRPr>
          </a:p>
          <a:p>
            <a:endParaRPr lang="fr-FR" sz="1200" dirty="0">
              <a:ea typeface="Calibri"/>
              <a:cs typeface="Times New Roman"/>
            </a:endParaRPr>
          </a:p>
          <a:p>
            <a:endParaRPr lang="fr-FR" sz="1200" dirty="0" smtClean="0">
              <a:ea typeface="Calibri"/>
              <a:cs typeface="Times New Roman"/>
            </a:endParaRPr>
          </a:p>
          <a:p>
            <a:endParaRPr lang="fr-FR" sz="1200" dirty="0">
              <a:ea typeface="Calibri"/>
              <a:cs typeface="Times New Roman"/>
            </a:endParaRPr>
          </a:p>
          <a:p>
            <a:endParaRPr lang="fr-FR" sz="1200" dirty="0">
              <a:ea typeface="Calibri"/>
              <a:cs typeface="Times New Roman"/>
            </a:endParaRPr>
          </a:p>
        </p:txBody>
      </p:sp>
      <p:sp>
        <p:nvSpPr>
          <p:cNvPr id="8" name="Text Placeholder 2"/>
          <p:cNvSpPr txBox="1">
            <a:spLocks/>
          </p:cNvSpPr>
          <p:nvPr/>
        </p:nvSpPr>
        <p:spPr>
          <a:xfrm>
            <a:off x="6645696" y="2132856"/>
            <a:ext cx="2030760" cy="2520280"/>
          </a:xfrm>
          <a:prstGeom prst="rect">
            <a:avLst/>
          </a:prstGeom>
          <a:ln>
            <a:solidFill>
              <a:schemeClr val="accent1"/>
            </a:solidFill>
          </a:ln>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200" dirty="0">
                <a:ea typeface="Calibri"/>
                <a:cs typeface="Times New Roman"/>
              </a:rPr>
              <a:t>  </a:t>
            </a:r>
            <a:endParaRPr lang="fr-FR" sz="1200" dirty="0" smtClean="0">
              <a:ea typeface="Calibri"/>
              <a:cs typeface="Times New Roman"/>
            </a:endParaRPr>
          </a:p>
          <a:p>
            <a:pPr marL="0" lvl="0" indent="0">
              <a:buNone/>
            </a:pPr>
            <a:r>
              <a:rPr lang="fr-FR" sz="1200" dirty="0" smtClean="0">
                <a:ea typeface="Calibri"/>
                <a:cs typeface="Times New Roman"/>
              </a:rPr>
              <a:t>La </a:t>
            </a:r>
            <a:r>
              <a:rPr lang="fr-FR" sz="1200" dirty="0">
                <a:ea typeface="Calibri"/>
                <a:cs typeface="Times New Roman"/>
              </a:rPr>
              <a:t>commune de Bezons, actuellement membre de la CA Argenteuil Bezons, compte tenu de la délibération du conseil municipal d’Argenteuil de rejoindre la Métropole. 28330 Habitants.</a:t>
            </a:r>
          </a:p>
          <a:p>
            <a:r>
              <a:rPr lang="fr-FR" sz="1200" dirty="0" smtClean="0">
                <a:ea typeface="Calibri"/>
                <a:cs typeface="Times New Roman"/>
              </a:rPr>
              <a:t>Bezons</a:t>
            </a:r>
            <a:endParaRPr lang="fr-FR" sz="1200" dirty="0">
              <a:ea typeface="Calibri"/>
              <a:cs typeface="Times New Roman"/>
            </a:endParaRPr>
          </a:p>
          <a:p>
            <a:endParaRPr lang="fr-FR" sz="1200" dirty="0"/>
          </a:p>
        </p:txBody>
      </p:sp>
      <p:sp>
        <p:nvSpPr>
          <p:cNvPr id="10" name="Text Placeholder 2"/>
          <p:cNvSpPr txBox="1">
            <a:spLocks/>
          </p:cNvSpPr>
          <p:nvPr/>
        </p:nvSpPr>
        <p:spPr>
          <a:xfrm>
            <a:off x="179512" y="4797152"/>
            <a:ext cx="8496944" cy="648072"/>
          </a:xfrm>
          <a:prstGeom prst="rect">
            <a:avLst/>
          </a:prstGeom>
          <a:ln>
            <a:solidFill>
              <a:schemeClr val="accent1"/>
            </a:solidFill>
          </a:ln>
        </p:spPr>
        <p:txBody>
          <a:bodyPr vert="horz" lIns="0" tIns="0" rIns="0" bIns="0" rtlCol="0">
            <a:normAutofit lnSpcReduction="1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fr-FR" sz="4800" dirty="0" smtClean="0">
                <a:ea typeface="Calibri"/>
                <a:cs typeface="Times New Roman"/>
              </a:rPr>
              <a:t>340 000 Habitants</a:t>
            </a:r>
          </a:p>
          <a:p>
            <a:endParaRPr lang="fr-FR" sz="1200" dirty="0"/>
          </a:p>
        </p:txBody>
      </p:sp>
      <p:sp>
        <p:nvSpPr>
          <p:cNvPr id="11" name="Title 1"/>
          <p:cNvSpPr txBox="1">
            <a:spLocks/>
          </p:cNvSpPr>
          <p:nvPr/>
        </p:nvSpPr>
        <p:spPr>
          <a:xfrm>
            <a:off x="467544" y="6225985"/>
            <a:ext cx="7944619"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600" b="1" noProof="1" smtClean="0">
                <a:effectLst>
                  <a:outerShdw blurRad="50800" dist="38100" dir="2700000" algn="tl">
                    <a:prstClr val="black">
                      <a:alpha val="40000"/>
                    </a:prstClr>
                  </a:outerShdw>
                </a:effectLst>
                <a:latin typeface="Calibri"/>
                <a:cs typeface="Arial"/>
              </a:rPr>
              <a:t>Est  Seine  Aval       </a:t>
            </a:r>
            <a:r>
              <a:rPr lang="fr-FR" sz="1600" noProof="1" smtClean="0">
                <a:effectLst>
                  <a:outerShdw blurRad="50800" dist="38100" dir="2700000" algn="tl">
                    <a:prstClr val="black">
                      <a:alpha val="40000"/>
                    </a:prstClr>
                  </a:outerShdw>
                </a:effectLst>
                <a:latin typeface="Calibri"/>
                <a:cs typeface="Arial"/>
              </a:rPr>
              <a:t>Notre  Avis</a:t>
            </a:r>
            <a:endParaRPr lang="fr-FR" sz="16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28784559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http://mouvementdemocrate78.fr/wp-content/uploads/2014/05/cropped-logo-long-100px.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5135" y="116632"/>
            <a:ext cx="2506985" cy="720080"/>
          </a:xfrm>
          <a:prstGeom prst="rect">
            <a:avLst/>
          </a:prstGeom>
          <a:noFill/>
          <a:ln>
            <a:noFill/>
          </a:ln>
        </p:spPr>
      </p:pic>
      <p:sp>
        <p:nvSpPr>
          <p:cNvPr id="12" name="Text Placeholder 2"/>
          <p:cNvSpPr>
            <a:spLocks noGrp="1"/>
          </p:cNvSpPr>
          <p:nvPr>
            <p:ph type="body" sz="quarter" idx="10"/>
          </p:nvPr>
        </p:nvSpPr>
        <p:spPr>
          <a:xfrm>
            <a:off x="179512" y="1628800"/>
            <a:ext cx="8712968" cy="1584176"/>
          </a:xfrm>
          <a:ln>
            <a:solidFill>
              <a:schemeClr val="accent1"/>
            </a:solidFill>
          </a:ln>
        </p:spPr>
        <p:txBody>
          <a:bodyPr>
            <a:normAutofit/>
          </a:bodyPr>
          <a:lstStyle/>
          <a:p>
            <a:pPr marL="0" indent="0">
              <a:buNone/>
            </a:pPr>
            <a:endParaRPr lang="fr-FR" sz="1400" dirty="0" smtClean="0">
              <a:ea typeface="Calibri"/>
              <a:cs typeface="Times New Roman"/>
            </a:endParaRPr>
          </a:p>
          <a:p>
            <a:pPr lvl="0"/>
            <a:r>
              <a:rPr lang="fr-FR" sz="1400" dirty="0" smtClean="0">
                <a:ea typeface="Calibri"/>
                <a:cs typeface="Times New Roman"/>
              </a:rPr>
              <a:t>Cadre </a:t>
            </a:r>
            <a:r>
              <a:rPr lang="fr-FR" sz="1400" dirty="0">
                <a:ea typeface="Calibri"/>
                <a:cs typeface="Times New Roman"/>
              </a:rPr>
              <a:t>de </a:t>
            </a:r>
            <a:r>
              <a:rPr lang="fr-FR" sz="1400" dirty="0" smtClean="0">
                <a:ea typeface="Calibri"/>
                <a:cs typeface="Times New Roman"/>
              </a:rPr>
              <a:t>vie. </a:t>
            </a:r>
            <a:endParaRPr lang="fr-FR" sz="1400" dirty="0"/>
          </a:p>
          <a:p>
            <a:pPr lvl="0"/>
            <a:r>
              <a:rPr lang="fr-FR" sz="1400" dirty="0" smtClean="0">
                <a:ea typeface="Calibri"/>
                <a:cs typeface="Times New Roman"/>
              </a:rPr>
              <a:t>Une </a:t>
            </a:r>
            <a:r>
              <a:rPr lang="fr-FR" sz="1400" dirty="0">
                <a:ea typeface="Calibri"/>
                <a:cs typeface="Times New Roman"/>
              </a:rPr>
              <a:t>population assez homogène plutôt aisée (à l’exception de Sartrouville</a:t>
            </a:r>
            <a:r>
              <a:rPr lang="fr-FR" sz="1400" dirty="0" smtClean="0">
                <a:ea typeface="Calibri"/>
                <a:cs typeface="Times New Roman"/>
              </a:rPr>
              <a:t>)</a:t>
            </a:r>
          </a:p>
          <a:p>
            <a:pPr lvl="0"/>
            <a:r>
              <a:rPr lang="fr-FR" sz="1400" dirty="0" smtClean="0">
                <a:ea typeface="Calibri"/>
                <a:cs typeface="Times New Roman"/>
              </a:rPr>
              <a:t>Bon niveau </a:t>
            </a:r>
            <a:r>
              <a:rPr lang="fr-FR" sz="1400" dirty="0" smtClean="0">
                <a:ea typeface="Calibri"/>
                <a:cs typeface="Times New Roman"/>
              </a:rPr>
              <a:t>d’équipements</a:t>
            </a:r>
            <a:endParaRPr lang="fr-FR" sz="1400" dirty="0" smtClean="0">
              <a:ea typeface="Calibri"/>
              <a:cs typeface="Times New Roman"/>
            </a:endParaRPr>
          </a:p>
          <a:p>
            <a:pPr lvl="0"/>
            <a:r>
              <a:rPr lang="fr-FR" sz="1400" dirty="0" smtClean="0">
                <a:ea typeface="Calibri"/>
                <a:cs typeface="Times New Roman"/>
              </a:rPr>
              <a:t>Tourné </a:t>
            </a:r>
            <a:r>
              <a:rPr lang="fr-FR" sz="1400" dirty="0">
                <a:ea typeface="Calibri"/>
                <a:cs typeface="Times New Roman"/>
              </a:rPr>
              <a:t>vers Paris La </a:t>
            </a:r>
            <a:r>
              <a:rPr lang="fr-FR" sz="1400" dirty="0" smtClean="0">
                <a:ea typeface="Calibri"/>
                <a:cs typeface="Times New Roman"/>
              </a:rPr>
              <a:t>Défense.</a:t>
            </a:r>
            <a:endParaRPr lang="fr-FR" sz="1400" dirty="0"/>
          </a:p>
          <a:p>
            <a:pPr lvl="0"/>
            <a:r>
              <a:rPr lang="fr-FR" sz="1400" dirty="0" smtClean="0">
                <a:ea typeface="Calibri"/>
                <a:cs typeface="Times New Roman"/>
              </a:rPr>
              <a:t>Possibilités touristiques</a:t>
            </a:r>
          </a:p>
          <a:p>
            <a:pPr lvl="0"/>
            <a:endParaRPr lang="fr-FR" sz="1400" dirty="0"/>
          </a:p>
          <a:p>
            <a:pPr marL="0" lvl="0" indent="0">
              <a:buNone/>
            </a:pPr>
            <a:endParaRPr lang="fr-FR" sz="1200" dirty="0"/>
          </a:p>
        </p:txBody>
      </p:sp>
      <p:sp>
        <p:nvSpPr>
          <p:cNvPr id="13" name="Text Placeholder 2"/>
          <p:cNvSpPr txBox="1">
            <a:spLocks/>
          </p:cNvSpPr>
          <p:nvPr/>
        </p:nvSpPr>
        <p:spPr>
          <a:xfrm>
            <a:off x="179512" y="3429001"/>
            <a:ext cx="8712968" cy="1728192"/>
          </a:xfrm>
          <a:prstGeom prst="rect">
            <a:avLst/>
          </a:prstGeom>
          <a:ln>
            <a:solidFill>
              <a:schemeClr val="accent1"/>
            </a:solidFill>
          </a:ln>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sz="1300" dirty="0" smtClean="0">
                <a:ea typeface="Calibri"/>
                <a:cs typeface="Times New Roman"/>
              </a:rPr>
              <a:t> </a:t>
            </a:r>
          </a:p>
          <a:p>
            <a:pPr lvl="0"/>
            <a:r>
              <a:rPr lang="fr-FR" sz="1400" dirty="0">
                <a:ea typeface="Calibri"/>
                <a:cs typeface="Times New Roman"/>
              </a:rPr>
              <a:t>La future intercommunalité dispose de très peu de foncier (à l’exception de Montesson) </a:t>
            </a:r>
            <a:endParaRPr lang="fr-FR" sz="1400" dirty="0">
              <a:solidFill>
                <a:schemeClr val="accent1">
                  <a:lumMod val="75000"/>
                </a:schemeClr>
              </a:solidFill>
            </a:endParaRPr>
          </a:p>
          <a:p>
            <a:pPr lvl="0"/>
            <a:r>
              <a:rPr lang="fr-FR" sz="1400" dirty="0" smtClean="0">
                <a:ea typeface="Calibri"/>
                <a:cs typeface="Times New Roman"/>
              </a:rPr>
              <a:t>Des clivages </a:t>
            </a:r>
            <a:r>
              <a:rPr lang="fr-FR" sz="1400" dirty="0">
                <a:ea typeface="Calibri"/>
                <a:cs typeface="Times New Roman"/>
              </a:rPr>
              <a:t>politiques </a:t>
            </a:r>
            <a:endParaRPr lang="fr-FR" sz="1400" dirty="0" smtClean="0">
              <a:ea typeface="Calibri"/>
              <a:cs typeface="Times New Roman"/>
            </a:endParaRPr>
          </a:p>
          <a:p>
            <a:pPr lvl="0"/>
            <a:r>
              <a:rPr lang="fr-FR" sz="1400" dirty="0" smtClean="0">
                <a:ea typeface="Calibri"/>
                <a:cs typeface="Times New Roman"/>
              </a:rPr>
              <a:t>Transports </a:t>
            </a:r>
            <a:r>
              <a:rPr lang="fr-FR" sz="1400" dirty="0">
                <a:ea typeface="Calibri"/>
                <a:cs typeface="Times New Roman"/>
              </a:rPr>
              <a:t>en commun </a:t>
            </a:r>
            <a:r>
              <a:rPr lang="fr-FR" sz="1400" dirty="0" smtClean="0">
                <a:ea typeface="Calibri"/>
                <a:cs typeface="Times New Roman"/>
              </a:rPr>
              <a:t>saturés</a:t>
            </a:r>
          </a:p>
          <a:p>
            <a:pPr lvl="0"/>
            <a:r>
              <a:rPr lang="fr-FR" sz="1400" dirty="0" smtClean="0">
                <a:ea typeface="Calibri"/>
                <a:cs typeface="Times New Roman"/>
              </a:rPr>
              <a:t>Réseau </a:t>
            </a:r>
            <a:r>
              <a:rPr lang="fr-FR" sz="1400" dirty="0">
                <a:ea typeface="Calibri"/>
                <a:cs typeface="Times New Roman"/>
              </a:rPr>
              <a:t>routier </a:t>
            </a:r>
            <a:r>
              <a:rPr lang="fr-FR" sz="1400" dirty="0" smtClean="0">
                <a:ea typeface="Calibri"/>
                <a:cs typeface="Times New Roman"/>
              </a:rPr>
              <a:t>saturé</a:t>
            </a:r>
            <a:endParaRPr lang="fr-FR" sz="1400" dirty="0">
              <a:solidFill>
                <a:schemeClr val="accent1">
                  <a:lumMod val="75000"/>
                </a:schemeClr>
              </a:solidFill>
            </a:endParaRPr>
          </a:p>
          <a:p>
            <a:pPr lvl="0"/>
            <a:r>
              <a:rPr lang="fr-FR" sz="1400" dirty="0" smtClean="0">
                <a:ea typeface="Calibri"/>
                <a:cs typeface="Times New Roman"/>
              </a:rPr>
              <a:t>Regroupement </a:t>
            </a:r>
            <a:r>
              <a:rPr lang="fr-FR" sz="1400" dirty="0">
                <a:ea typeface="Calibri"/>
                <a:cs typeface="Times New Roman"/>
              </a:rPr>
              <a:t>de communes à vocation résidentielle essentiellement, ne facilitant pas le développement économique</a:t>
            </a:r>
            <a:r>
              <a:rPr lang="fr-FR" sz="1400" dirty="0" smtClean="0">
                <a:ea typeface="Calibri"/>
                <a:cs typeface="Times New Roman"/>
              </a:rPr>
              <a:t>.</a:t>
            </a:r>
            <a:r>
              <a:rPr lang="fr-FR" sz="1400" dirty="0">
                <a:ea typeface="Calibri"/>
                <a:cs typeface="Times New Roman"/>
              </a:rPr>
              <a:t>	</a:t>
            </a:r>
            <a:endParaRPr lang="fr-FR" sz="1400" dirty="0"/>
          </a:p>
          <a:p>
            <a:pPr marL="0" lvl="0" indent="0">
              <a:buNone/>
            </a:pPr>
            <a:endParaRPr lang="fr-FR" sz="1400" dirty="0"/>
          </a:p>
          <a:p>
            <a:endParaRPr lang="fr-FR" sz="1200" dirty="0"/>
          </a:p>
        </p:txBody>
      </p:sp>
      <p:sp>
        <p:nvSpPr>
          <p:cNvPr id="14" name="Croix 13"/>
          <p:cNvSpPr/>
          <p:nvPr/>
        </p:nvSpPr>
        <p:spPr>
          <a:xfrm>
            <a:off x="7885488" y="1124744"/>
            <a:ext cx="1006992" cy="969078"/>
          </a:xfrm>
          <a:prstGeom prst="plus">
            <a:avLst>
              <a:gd name="adj" fmla="val 32810"/>
            </a:avLst>
          </a:pr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7950575" y="3273218"/>
            <a:ext cx="941905" cy="371806"/>
          </a:xfrm>
          <a:prstGeom prst="rect">
            <a:avLst/>
          </a:pr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itle 1"/>
          <p:cNvSpPr>
            <a:spLocks noGrp="1"/>
          </p:cNvSpPr>
          <p:nvPr>
            <p:ph type="title"/>
          </p:nvPr>
        </p:nvSpPr>
        <p:spPr>
          <a:xfrm>
            <a:off x="179512" y="897453"/>
            <a:ext cx="8496944" cy="659339"/>
          </a:xfrm>
        </p:spPr>
        <p:txBody>
          <a:bodyPr>
            <a:normAutofit/>
          </a:bodyPr>
          <a:lstStyle/>
          <a:p>
            <a:pPr algn="ctr" defTabSz="914400">
              <a:spcBef>
                <a:spcPts val="0"/>
              </a:spcBef>
            </a:pPr>
            <a:r>
              <a:rPr lang="fr-FR" sz="3200" dirty="0" smtClean="0">
                <a:effectLst>
                  <a:outerShdw blurRad="50800" dist="38100" dir="2700000" algn="tl">
                    <a:prstClr val="black">
                      <a:alpha val="40000"/>
                    </a:prstClr>
                  </a:outerShdw>
                </a:effectLst>
                <a:latin typeface="Calibri"/>
                <a:cs typeface="Arial"/>
              </a:rPr>
              <a:t>L’EPCI « Est Seine Aval » </a:t>
            </a:r>
            <a:endParaRPr lang="fr-FR" sz="3200" b="0" i="0" spc="-150" noProof="1">
              <a:solidFill>
                <a:srgbClr val="FFFF99"/>
              </a:solidFill>
              <a:effectLst>
                <a:outerShdw blurRad="50800" dist="38100" dir="2700000" algn="tl">
                  <a:prstClr val="black">
                    <a:alpha val="40000"/>
                  </a:prstClr>
                </a:outerShdw>
              </a:effectLst>
              <a:latin typeface="Calibri"/>
              <a:cs typeface="Arial"/>
            </a:endParaRPr>
          </a:p>
        </p:txBody>
      </p:sp>
      <p:sp>
        <p:nvSpPr>
          <p:cNvPr id="9" name="Title 1"/>
          <p:cNvSpPr txBox="1">
            <a:spLocks/>
          </p:cNvSpPr>
          <p:nvPr/>
        </p:nvSpPr>
        <p:spPr>
          <a:xfrm>
            <a:off x="467544" y="6225985"/>
            <a:ext cx="7944619"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defTabSz="914400">
              <a:spcBef>
                <a:spcPts val="0"/>
              </a:spcBef>
            </a:pPr>
            <a:r>
              <a:rPr lang="fr-FR" sz="1600" b="1" noProof="1" smtClean="0">
                <a:effectLst>
                  <a:outerShdw blurRad="50800" dist="38100" dir="2700000" algn="tl">
                    <a:prstClr val="black">
                      <a:alpha val="40000"/>
                    </a:prstClr>
                  </a:outerShdw>
                </a:effectLst>
                <a:latin typeface="Calibri"/>
                <a:cs typeface="Arial"/>
              </a:rPr>
              <a:t>Est  Seine  Aval       </a:t>
            </a:r>
            <a:r>
              <a:rPr lang="fr-FR" sz="1600" noProof="1" smtClean="0">
                <a:effectLst>
                  <a:outerShdw blurRad="50800" dist="38100" dir="2700000" algn="tl">
                    <a:prstClr val="black">
                      <a:alpha val="40000"/>
                    </a:prstClr>
                  </a:outerShdw>
                </a:effectLst>
                <a:latin typeface="Calibri"/>
                <a:cs typeface="Arial"/>
              </a:rPr>
              <a:t>Notre  Avis</a:t>
            </a:r>
            <a:endParaRPr lang="fr-FR" sz="1600" noProof="1">
              <a:effectLst>
                <a:outerShdw blurRad="50800" dist="38100" dir="2700000" algn="tl">
                  <a:prstClr val="black">
                    <a:alpha val="40000"/>
                  </a:prstClr>
                </a:outerShdw>
              </a:effectLst>
              <a:latin typeface="Calibri"/>
              <a:cs typeface="Arial"/>
            </a:endParaRPr>
          </a:p>
        </p:txBody>
      </p:sp>
    </p:spTree>
    <p:extLst>
      <p:ext uri="{BB962C8B-B14F-4D97-AF65-F5344CB8AC3E}">
        <p14:creationId xmlns="" xmlns:p14="http://schemas.microsoft.com/office/powerpoint/2010/main" val="3983400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6E5CC6-3D70-492D-826E-671F974F81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TS010286737 (1)</Template>
  <TotalTime>1391</TotalTime>
  <Words>4616</Words>
  <Application>Microsoft Office PowerPoint</Application>
  <PresentationFormat>Affichage à l'écran (4:3)</PresentationFormat>
  <Paragraphs>529</Paragraphs>
  <Slides>28</Slides>
  <Notes>28</Notes>
  <HiddenSlides>0</HiddenSlides>
  <MMClips>0</MMClips>
  <ScaleCrop>false</ScaleCrop>
  <HeadingPairs>
    <vt:vector size="4" baseType="variant">
      <vt:variant>
        <vt:lpstr>Thème</vt:lpstr>
      </vt:variant>
      <vt:variant>
        <vt:i4>2</vt:i4>
      </vt:variant>
      <vt:variant>
        <vt:lpstr>Titres des diapositives</vt:lpstr>
      </vt:variant>
      <vt:variant>
        <vt:i4>28</vt:i4>
      </vt:variant>
    </vt:vector>
  </HeadingPairs>
  <TitlesOfParts>
    <vt:vector size="30" baseType="lpstr">
      <vt:lpstr>Gray Segoe 4-3 template-template_April-17-2007</vt:lpstr>
      <vt:lpstr>White with Courier font for code slides</vt:lpstr>
      <vt:lpstr>Schéma Régional de  Coopération Intercommunale</vt:lpstr>
      <vt:lpstr>Schéma Régional de Coopération Intercommunale</vt:lpstr>
      <vt:lpstr>Diapositive 3</vt:lpstr>
      <vt:lpstr>Diapositive 4</vt:lpstr>
      <vt:lpstr>Méthode Appliquée </vt:lpstr>
      <vt:lpstr>Avis sur le projet  pour les  Yvelines </vt:lpstr>
      <vt:lpstr>Est de Seine Aval 340 000 habitants</vt:lpstr>
      <vt:lpstr>L’EPCI « Est Seine Aval » serait composé de la fusion de</vt:lpstr>
      <vt:lpstr>L’EPCI « Est Seine Aval » </vt:lpstr>
      <vt:lpstr>L’EPCI « Est Seine Aval » </vt:lpstr>
      <vt:lpstr>Sud Yvelines 800 000 habitants</vt:lpstr>
      <vt:lpstr>L’EPCI « Sud Yvelines » serait composé de la fusion de</vt:lpstr>
      <vt:lpstr>L’EPCI « Sud Yvelines »</vt:lpstr>
      <vt:lpstr>L’EPCI « Sud Yvelines »</vt:lpstr>
      <vt:lpstr>SEINE AVAL 405 000 habitants</vt:lpstr>
      <vt:lpstr>L’EPCI « Seine Aval » serait composé de la fusion de</vt:lpstr>
      <vt:lpstr>L’EPCI « Seine Aval »</vt:lpstr>
      <vt:lpstr>L’EPCI « Seine Aval »</vt:lpstr>
      <vt:lpstr>Espace Rural</vt:lpstr>
      <vt:lpstr>Propositions de Communautés d’Agglomération</vt:lpstr>
      <vt:lpstr>L’EPCI « Est Seine Aval » </vt:lpstr>
      <vt:lpstr>L’EPCI « Sud Yvelines à 800 000 habitants»</vt:lpstr>
      <vt:lpstr>L’EPCI « Seine Aval »</vt:lpstr>
      <vt:lpstr>  Le projet de SRCI du Préfet de Région ouvre des perspectives intéressantes pour  répondre aux attentes de nos concitoyens et nous permettre d’atteindre deux objectifs vitaux :    L’efficacité opérationnelle en respectant les usages locaux.   La compétitivité économique.   </vt:lpstr>
      <vt:lpstr>Diapositive 25</vt:lpstr>
      <vt:lpstr>Points de vigilance</vt:lpstr>
      <vt:lpstr>Gouvernance : nos propositions</vt:lpstr>
      <vt:lpstr>Compétences : notre proposition de répartition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Maxime Dupart</dc:creator>
  <cp:lastModifiedBy>BOUSSIER</cp:lastModifiedBy>
  <cp:revision>230</cp:revision>
  <dcterms:created xsi:type="dcterms:W3CDTF">2014-11-21T19:35:49Z</dcterms:created>
  <dcterms:modified xsi:type="dcterms:W3CDTF">2014-11-29T13:41:25Z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TC102867379990</vt:lpwstr>
  </property>
</Properties>
</file>